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4" r:id="rId8"/>
    <p:sldId id="260" r:id="rId9"/>
    <p:sldId id="261"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16" r:id="rId48"/>
    <p:sldId id="317"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8" r:id="rId64"/>
    <p:sldId id="319" r:id="rId65"/>
    <p:sldId id="320" r:id="rId66"/>
    <p:sldId id="321" r:id="rId67"/>
    <p:sldId id="322" r:id="rId68"/>
    <p:sldId id="323"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6395" autoAdjust="0"/>
  </p:normalViewPr>
  <p:slideViewPr>
    <p:cSldViewPr snapToGrid="0">
      <p:cViewPr varScale="1">
        <p:scale>
          <a:sx n="115" d="100"/>
          <a:sy n="115" d="100"/>
        </p:scale>
        <p:origin x="3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5/5/2023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0330" y="2269374"/>
            <a:ext cx="9001462" cy="1988733"/>
          </a:xfrm>
        </p:spPr>
        <p:txBody>
          <a:bodyPr>
            <a:normAutofit fontScale="90000"/>
          </a:bodyPr>
          <a:lstStyle/>
          <a:p>
            <a:r>
              <a:rPr lang="en-US" dirty="0" smtClean="0"/>
              <a:t>Electronic reporting in Microsoft dynamics 365 finance and operation</a:t>
            </a:r>
            <a:endParaRPr lang="en-US" dirty="0"/>
          </a:p>
        </p:txBody>
      </p:sp>
    </p:spTree>
    <p:extLst>
      <p:ext uri="{BB962C8B-B14F-4D97-AF65-F5344CB8AC3E}">
        <p14:creationId xmlns:p14="http://schemas.microsoft.com/office/powerpoint/2010/main" val="2541343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162" y="277091"/>
            <a:ext cx="10353761" cy="1326321"/>
          </a:xfrm>
        </p:spPr>
        <p:txBody>
          <a:bodyPr/>
          <a:lstStyle/>
          <a:p>
            <a:r>
              <a:rPr lang="en-US" dirty="0" smtClean="0"/>
              <a:t>Derived Data model</a:t>
            </a:r>
            <a:endParaRPr lang="en-US" dirty="0"/>
          </a:p>
        </p:txBody>
      </p:sp>
      <p:sp>
        <p:nvSpPr>
          <p:cNvPr id="3" name="Content Placeholder 2"/>
          <p:cNvSpPr>
            <a:spLocks noGrp="1"/>
          </p:cNvSpPr>
          <p:nvPr>
            <p:ph idx="1"/>
          </p:nvPr>
        </p:nvSpPr>
        <p:spPr>
          <a:xfrm>
            <a:off x="872232" y="1281417"/>
            <a:ext cx="10353762" cy="3695136"/>
          </a:xfrm>
        </p:spPr>
        <p:txBody>
          <a:bodyPr/>
          <a:lstStyle/>
          <a:p>
            <a:r>
              <a:rPr lang="en-US" dirty="0">
                <a:effectLst/>
              </a:rPr>
              <a:t>To create a Derived data model, select the data model you want to derive from and click on create configuration. Select Derive from Name: &lt;data model&gt; and click Create. If you see the configuration provider Microsoft here, you first have to create your own configuration provider as described in this post. Enter a name and description and click on create.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2" y="3241964"/>
            <a:ext cx="10004021" cy="3534814"/>
          </a:xfrm>
          <a:prstGeom prst="rect">
            <a:avLst/>
          </a:prstGeom>
        </p:spPr>
      </p:pic>
    </p:spTree>
    <p:extLst>
      <p:ext uri="{BB962C8B-B14F-4D97-AF65-F5344CB8AC3E}">
        <p14:creationId xmlns:p14="http://schemas.microsoft.com/office/powerpoint/2010/main" val="1063578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672" y="410095"/>
            <a:ext cx="10353761" cy="1326321"/>
          </a:xfrm>
        </p:spPr>
        <p:txBody>
          <a:bodyPr/>
          <a:lstStyle/>
          <a:p>
            <a:r>
              <a:rPr lang="en-US" dirty="0" smtClean="0"/>
              <a:t>Derive data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1478" y="1736416"/>
            <a:ext cx="9767454" cy="4747511"/>
          </a:xfrm>
        </p:spPr>
      </p:pic>
    </p:spTree>
    <p:extLst>
      <p:ext uri="{BB962C8B-B14F-4D97-AF65-F5344CB8AC3E}">
        <p14:creationId xmlns:p14="http://schemas.microsoft.com/office/powerpoint/2010/main" val="28625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969" y="1214915"/>
            <a:ext cx="4522729" cy="4670496"/>
          </a:xfrm>
        </p:spPr>
        <p:txBody>
          <a:bodyPr>
            <a:normAutofit fontScale="92500" lnSpcReduction="20000"/>
          </a:bodyPr>
          <a:lstStyle/>
          <a:p>
            <a:r>
              <a:rPr lang="en-US" dirty="0">
                <a:effectLst/>
              </a:rPr>
              <a:t>Alternatively, if you do not see any data source suitable from the Microsoft LCS or other sources, you can create a brand-new data model. To do this click on create configuration (it does not matter if you have selected any existing configuration) and select Root and give in a name and description. A new root is a data model by default, this can not be changed</a:t>
            </a:r>
            <a:r>
              <a:rPr lang="en-US" dirty="0" smtClean="0">
                <a:effectLst/>
              </a:rPr>
              <a:t>.</a:t>
            </a:r>
          </a:p>
          <a:p>
            <a:r>
              <a:rPr lang="en-US" dirty="0" smtClean="0">
                <a:effectLst/>
              </a:rPr>
              <a:t>After that we can add our field in the data model according the requirement which I will explain in further slide.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105" y="714896"/>
            <a:ext cx="6354092" cy="5519649"/>
          </a:xfrm>
          <a:prstGeom prst="rect">
            <a:avLst/>
          </a:prstGeom>
        </p:spPr>
      </p:pic>
    </p:spTree>
    <p:extLst>
      <p:ext uri="{BB962C8B-B14F-4D97-AF65-F5344CB8AC3E}">
        <p14:creationId xmlns:p14="http://schemas.microsoft.com/office/powerpoint/2010/main" val="912538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10589"/>
            <a:ext cx="10353761" cy="1326321"/>
          </a:xfrm>
        </p:spPr>
        <p:txBody>
          <a:bodyPr/>
          <a:lstStyle/>
          <a:p>
            <a:r>
              <a:rPr lang="en-US" dirty="0" smtClean="0"/>
              <a:t>Data model Mapping</a:t>
            </a:r>
            <a:endParaRPr lang="en-US" dirty="0"/>
          </a:p>
        </p:txBody>
      </p:sp>
      <p:sp>
        <p:nvSpPr>
          <p:cNvPr id="3" name="Content Placeholder 2"/>
          <p:cNvSpPr>
            <a:spLocks noGrp="1"/>
          </p:cNvSpPr>
          <p:nvPr>
            <p:ph idx="1"/>
          </p:nvPr>
        </p:nvSpPr>
        <p:spPr>
          <a:xfrm>
            <a:off x="913796" y="1322981"/>
            <a:ext cx="10353762" cy="3695136"/>
          </a:xfrm>
        </p:spPr>
        <p:txBody>
          <a:bodyPr/>
          <a:lstStyle/>
          <a:p>
            <a:r>
              <a:rPr lang="en-US" dirty="0"/>
              <a:t>the model mapping is the binding of the data source in D365FO, which can be a table, a data entity, a map or a view to the Data Model. Since update 1611 it is possible to separate the model mapping in its own ERC, but it is often combined in the data model. The mapping can be to a model (= export) or a destination (= import</a:t>
            </a:r>
            <a:r>
              <a:rPr lang="en-US" dirty="0" smtClean="0"/>
              <a:t>).</a:t>
            </a:r>
          </a:p>
          <a:p>
            <a:r>
              <a:rPr lang="en-US" dirty="0">
                <a:effectLst/>
              </a:rPr>
              <a:t> A model mapping can have two directions, To Destination which is used for importing data and To Model which is used for exporting data. The same goes for a format mapping, when exporting data, the mapping is performed directly in the designer and when importing data, the mapping is performed via the model mapping in the format mapping. The image below illustrates this.</a:t>
            </a:r>
            <a:endParaRPr lang="en-US" dirty="0"/>
          </a:p>
        </p:txBody>
      </p:sp>
    </p:spTree>
    <p:extLst>
      <p:ext uri="{BB962C8B-B14F-4D97-AF65-F5344CB8AC3E}">
        <p14:creationId xmlns:p14="http://schemas.microsoft.com/office/powerpoint/2010/main" val="369840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6232" y="1080480"/>
            <a:ext cx="9952327" cy="4572174"/>
          </a:xfrm>
        </p:spPr>
      </p:pic>
    </p:spTree>
    <p:extLst>
      <p:ext uri="{BB962C8B-B14F-4D97-AF65-F5344CB8AC3E}">
        <p14:creationId xmlns:p14="http://schemas.microsoft.com/office/powerpoint/2010/main" val="1727372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47" y="441830"/>
            <a:ext cx="10353762" cy="3695136"/>
          </a:xfrm>
        </p:spPr>
        <p:txBody>
          <a:bodyPr/>
          <a:lstStyle/>
          <a:p>
            <a:r>
              <a:rPr lang="en-US" dirty="0" smtClean="0"/>
              <a:t>To </a:t>
            </a:r>
            <a:r>
              <a:rPr lang="en-US" dirty="0"/>
              <a:t>create a model mapping select the data model you want to create the mapping for and click Create configuration. Enter a name and select the data model definition you want to use in the mapping and click create configuration</a:t>
            </a:r>
            <a:r>
              <a:rPr lang="en-US" dirty="0" smtClean="0"/>
              <a:t>.</a:t>
            </a:r>
          </a:p>
          <a:p>
            <a:r>
              <a:rPr lang="en-US" dirty="0">
                <a:effectLst/>
              </a:rPr>
              <a:t>We have now done the first step in creating a model mapping and that is creating the configuration. The second step is to create the actual mapping and by this telling Electronic Reporting the direction we are creating the mapping for. Click on Designer and you will see that Electronic Reporting defaulted in a To Model direction (export) for our model mapping.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220" y="3740728"/>
            <a:ext cx="10058400" cy="2959330"/>
          </a:xfrm>
          <a:prstGeom prst="rect">
            <a:avLst/>
          </a:prstGeom>
        </p:spPr>
      </p:pic>
    </p:spTree>
    <p:extLst>
      <p:ext uri="{BB962C8B-B14F-4D97-AF65-F5344CB8AC3E}">
        <p14:creationId xmlns:p14="http://schemas.microsoft.com/office/powerpoint/2010/main" val="110631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 Mapping Designer Menu Overview</a:t>
            </a:r>
            <a:endParaRPr lang="en-US" dirty="0"/>
          </a:p>
        </p:txBody>
      </p:sp>
      <p:sp>
        <p:nvSpPr>
          <p:cNvPr id="7" name="Content Placeholder 6"/>
          <p:cNvSpPr>
            <a:spLocks noGrp="1"/>
          </p:cNvSpPr>
          <p:nvPr>
            <p:ph idx="1"/>
          </p:nvPr>
        </p:nvSpPr>
        <p:spPr/>
        <p:txBody>
          <a:bodyPr/>
          <a:lstStyle/>
          <a:p>
            <a:pPr marL="0" indent="0">
              <a:buNone/>
            </a:pPr>
            <a:r>
              <a:rPr lang="en-US" dirty="0" smtClean="0"/>
              <a:t>In further slide I will explain how to mapped data model field with the data </a:t>
            </a:r>
            <a:r>
              <a:rPr lang="en-US" dirty="0" err="1" smtClean="0"/>
              <a:t>source.Here</a:t>
            </a:r>
            <a:r>
              <a:rPr lang="en-US" dirty="0" smtClean="0"/>
              <a:t> you might get idea how it works.</a:t>
            </a:r>
          </a:p>
          <a:p>
            <a:pPr marL="0" indent="0">
              <a:buNone/>
            </a:pPr>
            <a:endParaRPr lang="en-US"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3080124"/>
            <a:ext cx="10474641" cy="3511869"/>
          </a:xfrm>
          <a:prstGeom prst="rect">
            <a:avLst/>
          </a:prstGeom>
        </p:spPr>
      </p:pic>
    </p:spTree>
    <p:extLst>
      <p:ext uri="{BB962C8B-B14F-4D97-AF65-F5344CB8AC3E}">
        <p14:creationId xmlns:p14="http://schemas.microsoft.com/office/powerpoint/2010/main" val="3349957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52" y="302029"/>
            <a:ext cx="10353761" cy="1326321"/>
          </a:xfrm>
        </p:spPr>
        <p:txBody>
          <a:bodyPr/>
          <a:lstStyle/>
          <a:p>
            <a:r>
              <a:rPr lang="en-US" dirty="0" smtClean="0"/>
              <a:t>Format mapping</a:t>
            </a:r>
            <a:endParaRPr lang="en-US" dirty="0"/>
          </a:p>
        </p:txBody>
      </p:sp>
      <p:sp>
        <p:nvSpPr>
          <p:cNvPr id="3" name="Content Placeholder 2"/>
          <p:cNvSpPr>
            <a:spLocks noGrp="1"/>
          </p:cNvSpPr>
          <p:nvPr>
            <p:ph idx="1"/>
          </p:nvPr>
        </p:nvSpPr>
        <p:spPr>
          <a:xfrm>
            <a:off x="955359" y="1688740"/>
            <a:ext cx="10353762" cy="3695136"/>
          </a:xfrm>
        </p:spPr>
        <p:txBody>
          <a:bodyPr/>
          <a:lstStyle/>
          <a:p>
            <a:r>
              <a:rPr lang="en-US" dirty="0">
                <a:effectLst/>
              </a:rPr>
              <a:t> </a:t>
            </a:r>
            <a:r>
              <a:rPr lang="en-US" dirty="0" smtClean="0">
                <a:effectLst/>
              </a:rPr>
              <a:t>The </a:t>
            </a:r>
            <a:r>
              <a:rPr lang="en-US" dirty="0">
                <a:effectLst/>
              </a:rPr>
              <a:t>format mapping is the binding of the format destination or source (the file) to the data model. Setting up a new Electronic Reporting configuration requires you to follow the order Data model, to Model Mapping, to Format Mapping</a:t>
            </a:r>
            <a:r>
              <a:rPr lang="en-US" dirty="0" smtClean="0">
                <a:effectLst/>
              </a:rPr>
              <a:t>.</a:t>
            </a:r>
          </a:p>
          <a:p>
            <a:r>
              <a:rPr lang="en-US" dirty="0"/>
              <a:t>The format mapping is the configuration component which determines the type of input or output file. Because of this characteristic the configuration components and use differ slightly per file type you are configuring,</a:t>
            </a:r>
            <a:r>
              <a:rPr lang="en-US" dirty="0">
                <a:effectLst/>
              </a:rPr>
              <a:t> configuring a format for import requires a different approach in setup than a format for export. Another feature is that you can write back information into Dynamics 365 for Finance and Operations based upon the exported data, this can be very useful but complex in set up as well.</a:t>
            </a:r>
            <a:endParaRPr lang="en-US" dirty="0"/>
          </a:p>
          <a:p>
            <a:endParaRPr lang="en-US" dirty="0"/>
          </a:p>
          <a:p>
            <a:endParaRPr lang="en-US" dirty="0" smtClean="0">
              <a:effectLst/>
            </a:endParaRPr>
          </a:p>
        </p:txBody>
      </p:sp>
    </p:spTree>
    <p:extLst>
      <p:ext uri="{BB962C8B-B14F-4D97-AF65-F5344CB8AC3E}">
        <p14:creationId xmlns:p14="http://schemas.microsoft.com/office/powerpoint/2010/main" val="2729839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export Format mapping</a:t>
            </a:r>
            <a:endParaRPr lang="en-US" dirty="0"/>
          </a:p>
        </p:txBody>
      </p:sp>
      <p:sp>
        <p:nvSpPr>
          <p:cNvPr id="3" name="Content Placeholder 2"/>
          <p:cNvSpPr>
            <a:spLocks noGrp="1"/>
          </p:cNvSpPr>
          <p:nvPr>
            <p:ph idx="1"/>
          </p:nvPr>
        </p:nvSpPr>
        <p:spPr/>
        <p:txBody>
          <a:bodyPr>
            <a:normAutofit/>
          </a:bodyPr>
          <a:lstStyle/>
          <a:p>
            <a:r>
              <a:rPr lang="en-US" dirty="0"/>
              <a:t>To create a new export format mapping select a data model you want to create a format mapping in and click on &lt;create configuration</a:t>
            </a:r>
            <a:r>
              <a:rPr lang="en-US" dirty="0" smtClean="0"/>
              <a:t>&gt;.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6" y="3241962"/>
            <a:ext cx="10250198" cy="3050771"/>
          </a:xfrm>
          <a:prstGeom prst="rect">
            <a:avLst/>
          </a:prstGeom>
        </p:spPr>
      </p:pic>
    </p:spTree>
    <p:extLst>
      <p:ext uri="{BB962C8B-B14F-4D97-AF65-F5344CB8AC3E}">
        <p14:creationId xmlns:p14="http://schemas.microsoft.com/office/powerpoint/2010/main" val="2063205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028" y="498764"/>
            <a:ext cx="5836140" cy="5636029"/>
          </a:xfrm>
        </p:spPr>
        <p:txBody>
          <a:bodyPr>
            <a:normAutofit lnSpcReduction="10000"/>
          </a:bodyPr>
          <a:lstStyle/>
          <a:p>
            <a:r>
              <a:rPr lang="en-US" dirty="0">
                <a:effectLst/>
              </a:rPr>
              <a:t>Then select the radio button &lt;Format based on data model XYZ&gt; and enter a name.</a:t>
            </a:r>
          </a:p>
          <a:p>
            <a:r>
              <a:rPr lang="en-US" dirty="0">
                <a:effectLst/>
              </a:rPr>
              <a:t>The description is optional but recommended to fill in and for an export format you are required to select the Data model definition you are basing the export format on.</a:t>
            </a:r>
          </a:p>
          <a:p>
            <a:r>
              <a:rPr lang="en-US" dirty="0">
                <a:effectLst/>
              </a:rPr>
              <a:t>Leave the format type empty, this is intended for import formats and selecting a format type will limit the choices you have later in the format editor and leave Supports Import on No </a:t>
            </a:r>
          </a:p>
          <a:p>
            <a:r>
              <a:rPr lang="en-US" dirty="0">
                <a:effectLst/>
              </a:rPr>
              <a:t>The data model version is optional to fill in, but I recommend keeping it empty as Electronic Reporting will fill in the latest version by default.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124" y="498763"/>
            <a:ext cx="4954385" cy="5752407"/>
          </a:xfrm>
          <a:prstGeom prst="rect">
            <a:avLst/>
          </a:prstGeom>
        </p:spPr>
      </p:pic>
    </p:spTree>
    <p:extLst>
      <p:ext uri="{BB962C8B-B14F-4D97-AF65-F5344CB8AC3E}">
        <p14:creationId xmlns:p14="http://schemas.microsoft.com/office/powerpoint/2010/main" val="4063631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81" y="185651"/>
            <a:ext cx="10353761" cy="1326321"/>
          </a:xfrm>
        </p:spPr>
        <p:txBody>
          <a:bodyPr/>
          <a:lstStyle/>
          <a:p>
            <a:r>
              <a:rPr lang="en-US" dirty="0" smtClean="0"/>
              <a:t>What is Electronic Reporting?</a:t>
            </a:r>
            <a:endParaRPr lang="en-US" dirty="0"/>
          </a:p>
        </p:txBody>
      </p:sp>
      <p:sp>
        <p:nvSpPr>
          <p:cNvPr id="3" name="Content Placeholder 2"/>
          <p:cNvSpPr>
            <a:spLocks noGrp="1"/>
          </p:cNvSpPr>
          <p:nvPr>
            <p:ph idx="1"/>
          </p:nvPr>
        </p:nvSpPr>
        <p:spPr>
          <a:xfrm>
            <a:off x="913795" y="1371600"/>
            <a:ext cx="10353762" cy="5345084"/>
          </a:xfrm>
        </p:spPr>
        <p:txBody>
          <a:bodyPr>
            <a:normAutofit fontScale="85000" lnSpcReduction="20000"/>
          </a:bodyPr>
          <a:lstStyle/>
          <a:p>
            <a:r>
              <a:rPr lang="en-US" b="1" dirty="0"/>
              <a:t>Generic Electronic Reporting (GER) </a:t>
            </a:r>
            <a:r>
              <a:rPr lang="en-US" dirty="0"/>
              <a:t>or </a:t>
            </a:r>
            <a:r>
              <a:rPr lang="en-US" b="1" dirty="0"/>
              <a:t>Electronic Reporting (ER) </a:t>
            </a:r>
            <a:r>
              <a:rPr lang="en-US" dirty="0"/>
              <a:t>is a new configurable tool in Dynamics 365. We can use it to configure formats for both </a:t>
            </a:r>
            <a:r>
              <a:rPr lang="en-US" b="1" dirty="0"/>
              <a:t>incoming and outgoing electronic documents</a:t>
            </a:r>
            <a:r>
              <a:rPr lang="en-US" dirty="0"/>
              <a:t>. No coding or queries are required, meaning </a:t>
            </a:r>
            <a:r>
              <a:rPr lang="en-US" b="1" dirty="0"/>
              <a:t>functional consultants</a:t>
            </a:r>
            <a:r>
              <a:rPr lang="en-US" dirty="0"/>
              <a:t> or </a:t>
            </a:r>
            <a:r>
              <a:rPr lang="en-US" b="1" dirty="0"/>
              <a:t>business users </a:t>
            </a:r>
            <a:r>
              <a:rPr lang="en-US" dirty="0"/>
              <a:t>who have good knowledge of the Dynamics 365 data structure can easily configure ER</a:t>
            </a:r>
            <a:r>
              <a:rPr lang="en-US" dirty="0" smtClean="0"/>
              <a:t>.</a:t>
            </a:r>
          </a:p>
          <a:p>
            <a:r>
              <a:rPr lang="en-US" dirty="0">
                <a:effectLst/>
              </a:rPr>
              <a:t>You can use this tool for internal reporting, data loads, as well as external reporting (e.g. legal requirements of various countries/regions)</a:t>
            </a:r>
          </a:p>
          <a:p>
            <a:r>
              <a:rPr lang="en-US" dirty="0">
                <a:effectLst/>
              </a:rPr>
              <a:t>The implementation is vast: you can adopt new regulatory requirements and generate business documents </a:t>
            </a:r>
            <a:r>
              <a:rPr lang="en-US" dirty="0" smtClean="0">
                <a:effectLst/>
              </a:rPr>
              <a:t>accordingly</a:t>
            </a:r>
          </a:p>
          <a:p>
            <a:r>
              <a:rPr lang="en-US" dirty="0">
                <a:effectLst/>
              </a:rPr>
              <a:t>You can electronically exchange these documents with government bodies, banks, and business partners </a:t>
            </a:r>
            <a:r>
              <a:rPr lang="en-US" dirty="0" smtClean="0">
                <a:effectLst/>
              </a:rPr>
              <a:t>(e.g.. </a:t>
            </a:r>
            <a:r>
              <a:rPr lang="en-US" dirty="0">
                <a:effectLst/>
              </a:rPr>
              <a:t>vendors and customers)</a:t>
            </a:r>
          </a:p>
          <a:p>
            <a:r>
              <a:rPr lang="en-US" dirty="0">
                <a:effectLst/>
              </a:rPr>
              <a:t>You can manage multiple formats during their lifecycle. In ER, as the focus is to configure formats instead of coding, so the process of creating and adjusting custom formats for electronic documents is quick and easy</a:t>
            </a:r>
          </a:p>
          <a:p>
            <a:r>
              <a:rPr lang="en-US" dirty="0">
                <a:effectLst/>
              </a:rPr>
              <a:t>ER currently supports the TEXT, XML, Microsoft Word /Excel documents, and OPENXML worksheet formats</a:t>
            </a:r>
          </a:p>
          <a:p>
            <a:r>
              <a:rPr lang="en-US" dirty="0">
                <a:effectLst/>
              </a:rPr>
              <a:t>y</a:t>
            </a:r>
            <a:r>
              <a:rPr lang="en-US" dirty="0" smtClean="0">
                <a:effectLst/>
              </a:rPr>
              <a:t>ou </a:t>
            </a:r>
            <a:r>
              <a:rPr lang="en-US" dirty="0">
                <a:effectLst/>
              </a:rPr>
              <a:t>can distribute formats to partners and customers through Microsoft Dynamics Lifecycle Services (LCS</a:t>
            </a:r>
            <a:r>
              <a:rPr lang="en-US" dirty="0" smtClean="0">
                <a:effectLst/>
              </a:rPr>
              <a:t>).</a:t>
            </a:r>
            <a:endParaRPr lang="en-US" dirty="0">
              <a:effectLst/>
            </a:endParaRPr>
          </a:p>
          <a:p>
            <a:endParaRPr lang="en-US" dirty="0"/>
          </a:p>
        </p:txBody>
      </p:sp>
    </p:spTree>
    <p:extLst>
      <p:ext uri="{BB962C8B-B14F-4D97-AF65-F5344CB8AC3E}">
        <p14:creationId xmlns:p14="http://schemas.microsoft.com/office/powerpoint/2010/main" val="3378420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Import Format Mapping</a:t>
            </a:r>
          </a:p>
        </p:txBody>
      </p:sp>
      <p:sp>
        <p:nvSpPr>
          <p:cNvPr id="3" name="Content Placeholder 2"/>
          <p:cNvSpPr>
            <a:spLocks noGrp="1"/>
          </p:cNvSpPr>
          <p:nvPr>
            <p:ph idx="1"/>
          </p:nvPr>
        </p:nvSpPr>
        <p:spPr>
          <a:xfrm>
            <a:off x="913796" y="2096063"/>
            <a:ext cx="7282554" cy="4520867"/>
          </a:xfrm>
        </p:spPr>
        <p:txBody>
          <a:bodyPr>
            <a:normAutofit fontScale="85000" lnSpcReduction="20000"/>
          </a:bodyPr>
          <a:lstStyle/>
          <a:p>
            <a:r>
              <a:rPr lang="en-US" dirty="0">
                <a:effectLst/>
              </a:rPr>
              <a:t>The creation of an import format mapping is much like an Export Format Mapping click on &lt;create configuration</a:t>
            </a:r>
            <a:r>
              <a:rPr lang="en-US" dirty="0" smtClean="0">
                <a:effectLst/>
              </a:rPr>
              <a:t>&gt;.</a:t>
            </a:r>
          </a:p>
          <a:p>
            <a:r>
              <a:rPr lang="en-US" dirty="0">
                <a:effectLst/>
              </a:rPr>
              <a:t>Again, select the radio button &lt;Format based on data model XYZ&gt;, and enter a name and an optional description. Set the radio button for supports data import to yes and determine a file format type you will be importing</a:t>
            </a:r>
            <a:r>
              <a:rPr lang="en-US" dirty="0" smtClean="0">
                <a:effectLst/>
              </a:rPr>
              <a:t>.</a:t>
            </a:r>
          </a:p>
          <a:p>
            <a:r>
              <a:rPr lang="en-US" dirty="0">
                <a:effectLst/>
              </a:rPr>
              <a:t>Although the file format type is not mandatory, it is recommended to fill in as imports are not run from the format mapping but from the model mapping. Because there can be multiple import format’s pointing at the same model mapping, this format type field tells Electronic Reporting which format mapping to use for which file type. Besides this, the file type filters the available options in the mapping designer as well, making configuration a little bit easier because of the cleaner drop downs. Click on create configuration to create the import mapping.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989" y="1823505"/>
            <a:ext cx="3208713" cy="4793425"/>
          </a:xfrm>
          <a:prstGeom prst="rect">
            <a:avLst/>
          </a:prstGeom>
        </p:spPr>
      </p:pic>
    </p:spTree>
    <p:extLst>
      <p:ext uri="{BB962C8B-B14F-4D97-AF65-F5344CB8AC3E}">
        <p14:creationId xmlns:p14="http://schemas.microsoft.com/office/powerpoint/2010/main" val="751405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718" y="202276"/>
            <a:ext cx="10353761" cy="1326321"/>
          </a:xfrm>
        </p:spPr>
        <p:txBody>
          <a:bodyPr/>
          <a:lstStyle/>
          <a:p>
            <a:r>
              <a:rPr lang="en-US" dirty="0"/>
              <a:t>Attachments</a:t>
            </a:r>
          </a:p>
        </p:txBody>
      </p:sp>
      <p:sp>
        <p:nvSpPr>
          <p:cNvPr id="3" name="Content Placeholder 2"/>
          <p:cNvSpPr>
            <a:spLocks noGrp="1"/>
          </p:cNvSpPr>
          <p:nvPr>
            <p:ph idx="1"/>
          </p:nvPr>
        </p:nvSpPr>
        <p:spPr>
          <a:xfrm>
            <a:off x="348529" y="2096064"/>
            <a:ext cx="5595070" cy="4254860"/>
          </a:xfrm>
        </p:spPr>
        <p:txBody>
          <a:bodyPr>
            <a:normAutofit fontScale="77500" lnSpcReduction="20000"/>
          </a:bodyPr>
          <a:lstStyle/>
          <a:p>
            <a:r>
              <a:rPr lang="en-US" dirty="0"/>
              <a:t>Electronic reporting supports different file types for importing data and exporting data. The format mapping is the configuration which determines the file type. When exporting files, a file is created, and its contents are mapped by this configuration. When exporting data to a text-based file (JSON, XML, Other Text), Electronic Reporting can facilitate creating the file and performing the mapping of the data</a:t>
            </a:r>
            <a:r>
              <a:rPr lang="en-US" dirty="0" smtClean="0"/>
              <a:t>.</a:t>
            </a:r>
          </a:p>
          <a:p>
            <a:r>
              <a:rPr lang="en-US" dirty="0"/>
              <a:t>However, when exporting data to a file which is not text-based (Excel, Word, PDF), Electronic Reporting can’t create the file and requires a template file to which the data is mapped. This template file is added as an attachment to the format mapping configuration</a:t>
            </a:r>
            <a:r>
              <a:rPr lang="en-US" dirty="0" smtClean="0"/>
              <a:t>.</a:t>
            </a:r>
          </a:p>
          <a:p>
            <a:r>
              <a:rPr lang="en-US" dirty="0" smtClean="0"/>
              <a:t>How can we mapped format with the data model .I will explore it with the requirement.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18" y="1935921"/>
            <a:ext cx="5921434" cy="4494502"/>
          </a:xfrm>
          <a:prstGeom prst="rect">
            <a:avLst/>
          </a:prstGeom>
        </p:spPr>
      </p:pic>
    </p:spTree>
    <p:extLst>
      <p:ext uri="{BB962C8B-B14F-4D97-AF65-F5344CB8AC3E}">
        <p14:creationId xmlns:p14="http://schemas.microsoft.com/office/powerpoint/2010/main" val="497324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a:t>
            </a:r>
            <a:endParaRPr lang="en-US" dirty="0"/>
          </a:p>
        </p:txBody>
      </p:sp>
      <p:sp>
        <p:nvSpPr>
          <p:cNvPr id="3" name="Content Placeholder 2"/>
          <p:cNvSpPr>
            <a:spLocks noGrp="1"/>
          </p:cNvSpPr>
          <p:nvPr>
            <p:ph idx="1"/>
          </p:nvPr>
        </p:nvSpPr>
        <p:spPr>
          <a:xfrm>
            <a:off x="913794" y="1813430"/>
            <a:ext cx="10353762" cy="4238235"/>
          </a:xfrm>
        </p:spPr>
        <p:txBody>
          <a:bodyPr>
            <a:normAutofit/>
          </a:bodyPr>
          <a:lstStyle/>
          <a:p>
            <a:r>
              <a:rPr lang="en-US" dirty="0" smtClean="0"/>
              <a:t>Now I will explain what I discussed in the previous slides.</a:t>
            </a:r>
          </a:p>
          <a:p>
            <a:r>
              <a:rPr lang="en-US" dirty="0" smtClean="0"/>
              <a:t>Suppose we have a requirement to add a </a:t>
            </a:r>
            <a:r>
              <a:rPr lang="en-US" dirty="0" err="1" smtClean="0"/>
              <a:t>Cust</a:t>
            </a:r>
            <a:r>
              <a:rPr lang="en-US" dirty="0" smtClean="0"/>
              <a:t> Group Name in sales Invoice Report.</a:t>
            </a:r>
          </a:p>
          <a:p>
            <a:r>
              <a:rPr lang="en-US" dirty="0" smtClean="0"/>
              <a:t>For fulfillment of this requirement we need to find the Data source and model related to this field.</a:t>
            </a:r>
          </a:p>
          <a:p>
            <a:r>
              <a:rPr lang="en-US" dirty="0" smtClean="0"/>
              <a:t>So firstly we will </a:t>
            </a:r>
            <a:r>
              <a:rPr lang="en-US" dirty="0" smtClean="0"/>
              <a:t> </a:t>
            </a:r>
            <a:r>
              <a:rPr lang="en-US" dirty="0" smtClean="0"/>
              <a:t>import model and add the field in the model then this field will mapped with data source and after that we will proceed the formatting part.</a:t>
            </a:r>
          </a:p>
          <a:p>
            <a:pPr marL="0" indent="0">
              <a:buNone/>
            </a:pPr>
            <a:r>
              <a:rPr lang="en-US" dirty="0" smtClean="0"/>
              <a:t>.So Now we will import model , mapping and format related to this requirement from the LCS .</a:t>
            </a:r>
          </a:p>
          <a:p>
            <a:r>
              <a:rPr lang="en-US" dirty="0" smtClean="0"/>
              <a:t>Version of these should be same .</a:t>
            </a:r>
          </a:p>
          <a:p>
            <a:pPr marL="0" indent="0">
              <a:buNone/>
            </a:pPr>
            <a:endParaRPr lang="en-US" dirty="0" smtClean="0"/>
          </a:p>
          <a:p>
            <a:endParaRPr lang="en-US" dirty="0"/>
          </a:p>
        </p:txBody>
      </p:sp>
    </p:spTree>
    <p:extLst>
      <p:ext uri="{BB962C8B-B14F-4D97-AF65-F5344CB8AC3E}">
        <p14:creationId xmlns:p14="http://schemas.microsoft.com/office/powerpoint/2010/main" val="291057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482" y="70530"/>
            <a:ext cx="10353761" cy="1202574"/>
          </a:xfrm>
        </p:spPr>
        <p:txBody>
          <a:bodyPr/>
          <a:lstStyle/>
          <a:p>
            <a:r>
              <a:rPr lang="en-US" dirty="0" smtClean="0"/>
              <a:t>How to do it?</a:t>
            </a:r>
            <a:endParaRPr lang="en-US" dirty="0"/>
          </a:p>
        </p:txBody>
      </p:sp>
      <p:sp>
        <p:nvSpPr>
          <p:cNvPr id="3" name="Content Placeholder 2"/>
          <p:cNvSpPr>
            <a:spLocks noGrp="1"/>
          </p:cNvSpPr>
          <p:nvPr>
            <p:ph idx="1"/>
          </p:nvPr>
        </p:nvSpPr>
        <p:spPr>
          <a:xfrm>
            <a:off x="1014154" y="1273104"/>
            <a:ext cx="10353762" cy="3695136"/>
          </a:xfrm>
        </p:spPr>
        <p:txBody>
          <a:bodyPr/>
          <a:lstStyle/>
          <a:p>
            <a:pPr marL="0" indent="0">
              <a:buNone/>
            </a:pPr>
            <a:r>
              <a:rPr lang="en-US" b="1" dirty="0"/>
              <a:t>Import Microsoft M</a:t>
            </a:r>
            <a:r>
              <a:rPr lang="en-US" b="1" dirty="0" smtClean="0"/>
              <a:t>odel, Mapping and Format  for  </a:t>
            </a:r>
            <a:r>
              <a:rPr lang="en-US" b="1" dirty="0"/>
              <a:t>ER</a:t>
            </a:r>
          </a:p>
          <a:p>
            <a:r>
              <a:rPr lang="en-US" dirty="0"/>
              <a:t>For importing Microsoft model, format and model mapping first of all go to </a:t>
            </a:r>
            <a:r>
              <a:rPr lang="en-US" dirty="0" smtClean="0"/>
              <a:t>LCS by simply type lcs.dynamics.com  in  the address bar of the browser.</a:t>
            </a:r>
            <a:endParaRPr lang="en-US" dirty="0"/>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10618" y="2681938"/>
            <a:ext cx="10086626" cy="4101247"/>
          </a:xfrm>
          <a:prstGeom prst="rect">
            <a:avLst/>
          </a:prstGeom>
        </p:spPr>
      </p:pic>
    </p:spTree>
    <p:extLst>
      <p:ext uri="{BB962C8B-B14F-4D97-AF65-F5344CB8AC3E}">
        <p14:creationId xmlns:p14="http://schemas.microsoft.com/office/powerpoint/2010/main" val="1191149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479" y="749402"/>
            <a:ext cx="10353762" cy="3695136"/>
          </a:xfrm>
        </p:spPr>
        <p:txBody>
          <a:bodyPr/>
          <a:lstStyle/>
          <a:p>
            <a:r>
              <a:rPr lang="en-US" dirty="0"/>
              <a:t>After that go to shared asset library -&gt; GER Configuration  and search for </a:t>
            </a:r>
            <a:r>
              <a:rPr lang="en-US" dirty="0" smtClean="0"/>
              <a:t>Invoice model , Invoice model mapping and sales </a:t>
            </a:r>
            <a:r>
              <a:rPr lang="en-US" dirty="0"/>
              <a:t>invoice(Excel) template of appropriate </a:t>
            </a:r>
            <a:r>
              <a:rPr lang="en-US" dirty="0" smtClean="0"/>
              <a:t>version. The version of all these should be same .</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13905" y="2019993"/>
            <a:ext cx="10124902" cy="4705003"/>
          </a:xfrm>
          <a:prstGeom prst="rect">
            <a:avLst/>
          </a:prstGeom>
        </p:spPr>
      </p:pic>
    </p:spTree>
    <p:extLst>
      <p:ext uri="{BB962C8B-B14F-4D97-AF65-F5344CB8AC3E}">
        <p14:creationId xmlns:p14="http://schemas.microsoft.com/office/powerpoint/2010/main" val="3328125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478" y="390569"/>
            <a:ext cx="10353762" cy="3695136"/>
          </a:xfrm>
        </p:spPr>
        <p:txBody>
          <a:bodyPr/>
          <a:lstStyle/>
          <a:p>
            <a:r>
              <a:rPr lang="en-US" dirty="0" smtClean="0"/>
              <a:t>Just </a:t>
            </a:r>
            <a:r>
              <a:rPr lang="en-US" dirty="0"/>
              <a:t>simply click </a:t>
            </a:r>
            <a:r>
              <a:rPr lang="en-US" dirty="0" smtClean="0"/>
              <a:t>on these then the </a:t>
            </a:r>
            <a:r>
              <a:rPr lang="en-US" dirty="0"/>
              <a:t>appropriate xml file will </a:t>
            </a:r>
            <a:r>
              <a:rPr lang="en-US" dirty="0" smtClean="0"/>
              <a:t>download.</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72478" y="1612669"/>
            <a:ext cx="10748962" cy="4946073"/>
          </a:xfrm>
          <a:prstGeom prst="rect">
            <a:avLst/>
          </a:prstGeom>
        </p:spPr>
      </p:pic>
    </p:spTree>
    <p:extLst>
      <p:ext uri="{BB962C8B-B14F-4D97-AF65-F5344CB8AC3E}">
        <p14:creationId xmlns:p14="http://schemas.microsoft.com/office/powerpoint/2010/main" val="3830055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042" y="201901"/>
            <a:ext cx="10353761" cy="1326321"/>
          </a:xfrm>
        </p:spPr>
        <p:txBody>
          <a:bodyPr/>
          <a:lstStyle/>
          <a:p>
            <a:r>
              <a:rPr lang="en-US" dirty="0" smtClean="0"/>
              <a:t>Creating new configuration</a:t>
            </a:r>
            <a:endParaRPr lang="en-US" dirty="0"/>
          </a:p>
        </p:txBody>
      </p:sp>
      <p:sp>
        <p:nvSpPr>
          <p:cNvPr id="3" name="Content Placeholder 2"/>
          <p:cNvSpPr>
            <a:spLocks noGrp="1"/>
          </p:cNvSpPr>
          <p:nvPr>
            <p:ph idx="1"/>
          </p:nvPr>
        </p:nvSpPr>
        <p:spPr>
          <a:xfrm>
            <a:off x="913795" y="1329091"/>
            <a:ext cx="10353762" cy="3695136"/>
          </a:xfrm>
        </p:spPr>
        <p:txBody>
          <a:bodyPr/>
          <a:lstStyle/>
          <a:p>
            <a:r>
              <a:rPr lang="en-US" dirty="0" smtClean="0"/>
              <a:t>Now </a:t>
            </a:r>
            <a:r>
              <a:rPr lang="en-US" dirty="0"/>
              <a:t>open workspace in D365 F&amp;O front end then workspace -&gt; Electronic Reporting</a:t>
            </a:r>
          </a:p>
        </p:txBody>
      </p:sp>
      <p:pic>
        <p:nvPicPr>
          <p:cNvPr id="4" name="Picture 3"/>
          <p:cNvPicPr/>
          <p:nvPr/>
        </p:nvPicPr>
        <p:blipFill>
          <a:blip r:embed="rId2"/>
          <a:stretch>
            <a:fillRect/>
          </a:stretch>
        </p:blipFill>
        <p:spPr>
          <a:xfrm>
            <a:off x="1047402" y="2103119"/>
            <a:ext cx="10415847" cy="4405746"/>
          </a:xfrm>
          <a:prstGeom prst="rect">
            <a:avLst/>
          </a:prstGeom>
        </p:spPr>
      </p:pic>
    </p:spTree>
    <p:extLst>
      <p:ext uri="{BB962C8B-B14F-4D97-AF65-F5344CB8AC3E}">
        <p14:creationId xmlns:p14="http://schemas.microsoft.com/office/powerpoint/2010/main" val="3623516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80" y="549897"/>
            <a:ext cx="10353762" cy="3695136"/>
          </a:xfrm>
        </p:spPr>
        <p:txBody>
          <a:bodyPr/>
          <a:lstStyle/>
          <a:p>
            <a:pPr marL="0" indent="0">
              <a:buNone/>
            </a:pPr>
            <a:r>
              <a:rPr lang="en-US" b="1" dirty="0"/>
              <a:t>Now for creating new configuration providers </a:t>
            </a:r>
          </a:p>
          <a:p>
            <a:r>
              <a:rPr lang="en-US" dirty="0" smtClean="0"/>
              <a:t>Go </a:t>
            </a:r>
            <a:r>
              <a:rPr lang="en-US" dirty="0"/>
              <a:t>to Workspace &gt; Electronic reporting. And then click on Configuration providers</a:t>
            </a:r>
          </a:p>
          <a:p>
            <a:r>
              <a:rPr lang="en-US" dirty="0"/>
              <a:t>Add the name of new provider and the HTTP address.</a:t>
            </a:r>
          </a:p>
          <a:p>
            <a:endParaRPr lang="en-US" dirty="0"/>
          </a:p>
        </p:txBody>
      </p:sp>
      <p:pic>
        <p:nvPicPr>
          <p:cNvPr id="4" name="Picture 3"/>
          <p:cNvPicPr/>
          <p:nvPr/>
        </p:nvPicPr>
        <p:blipFill>
          <a:blip r:embed="rId2"/>
          <a:stretch>
            <a:fillRect/>
          </a:stretch>
        </p:blipFill>
        <p:spPr>
          <a:xfrm>
            <a:off x="838980" y="2094807"/>
            <a:ext cx="10931842" cy="4497185"/>
          </a:xfrm>
          <a:prstGeom prst="rect">
            <a:avLst/>
          </a:prstGeom>
        </p:spPr>
      </p:pic>
    </p:spTree>
    <p:extLst>
      <p:ext uri="{BB962C8B-B14F-4D97-AF65-F5344CB8AC3E}">
        <p14:creationId xmlns:p14="http://schemas.microsoft.com/office/powerpoint/2010/main" val="19853031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4042" y="267264"/>
            <a:ext cx="10353762" cy="3695136"/>
          </a:xfrm>
        </p:spPr>
        <p:txBody>
          <a:bodyPr/>
          <a:lstStyle/>
          <a:p>
            <a:r>
              <a:rPr lang="en-US" dirty="0" smtClean="0"/>
              <a:t>Now save it  and set your configuration provider set as active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62" y="1010368"/>
            <a:ext cx="10278342" cy="5452404"/>
          </a:xfrm>
          <a:prstGeom prst="rect">
            <a:avLst/>
          </a:prstGeom>
        </p:spPr>
      </p:pic>
    </p:spTree>
    <p:extLst>
      <p:ext uri="{BB962C8B-B14F-4D97-AF65-F5344CB8AC3E}">
        <p14:creationId xmlns:p14="http://schemas.microsoft.com/office/powerpoint/2010/main" val="144565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4042" y="375329"/>
            <a:ext cx="10353762" cy="3695136"/>
          </a:xfrm>
        </p:spPr>
        <p:txBody>
          <a:bodyPr/>
          <a:lstStyle/>
          <a:p>
            <a:r>
              <a:rPr lang="en-US" dirty="0" smtClean="0"/>
              <a:t>Now </a:t>
            </a:r>
            <a:r>
              <a:rPr lang="en-US" dirty="0"/>
              <a:t>click on configuration provider other than Microsoft and click on reporting configuration </a:t>
            </a:r>
            <a:r>
              <a:rPr lang="en-US" dirty="0" smtClean="0"/>
              <a:t> then the following window will open.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97170" y="1379913"/>
            <a:ext cx="10353762" cy="5220392"/>
          </a:xfrm>
          <a:prstGeom prst="rect">
            <a:avLst/>
          </a:prstGeom>
        </p:spPr>
      </p:pic>
    </p:spTree>
    <p:extLst>
      <p:ext uri="{BB962C8B-B14F-4D97-AF65-F5344CB8AC3E}">
        <p14:creationId xmlns:p14="http://schemas.microsoft.com/office/powerpoint/2010/main" val="750885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reporting configuration</a:t>
            </a:r>
            <a:endParaRPr lang="en-US" dirty="0"/>
          </a:p>
        </p:txBody>
      </p:sp>
      <p:sp>
        <p:nvSpPr>
          <p:cNvPr id="3" name="Content Placeholder 2"/>
          <p:cNvSpPr>
            <a:spLocks noGrp="1"/>
          </p:cNvSpPr>
          <p:nvPr>
            <p:ph idx="1"/>
          </p:nvPr>
        </p:nvSpPr>
        <p:spPr>
          <a:xfrm>
            <a:off x="548640" y="1811229"/>
            <a:ext cx="11438313" cy="4531381"/>
          </a:xfrm>
        </p:spPr>
        <p:txBody>
          <a:bodyPr>
            <a:normAutofit/>
          </a:bodyPr>
          <a:lstStyle/>
          <a:p>
            <a:r>
              <a:rPr lang="en-US" dirty="0">
                <a:effectLst/>
              </a:rPr>
              <a:t>At the basis of each ERC is a configuration provider. The configuration provider is the owner of the ERC and is the party authorized to make changes to the configuration. The configuration provider Microsoft.com is present by default. </a:t>
            </a:r>
            <a:endParaRPr lang="en-US" dirty="0" smtClean="0">
              <a:effectLst/>
            </a:endParaRPr>
          </a:p>
          <a:p>
            <a:r>
              <a:rPr lang="en-US" dirty="0">
                <a:effectLst/>
              </a:rPr>
              <a:t>A configuration can be directly imported from a file or it can be imported from a repository. A repository is a storage location that can be used as a source for Electronic reporting configurations</a:t>
            </a:r>
            <a:r>
              <a:rPr lang="en-US" dirty="0" smtClean="0">
                <a:effectLst/>
              </a:rPr>
              <a:t>.</a:t>
            </a:r>
          </a:p>
          <a:p>
            <a:r>
              <a:rPr lang="en-US" dirty="0">
                <a:effectLst/>
              </a:rPr>
              <a:t>​A configuration provider can have 3 types of </a:t>
            </a:r>
            <a:r>
              <a:rPr lang="en-US" dirty="0" smtClean="0">
                <a:effectLst/>
              </a:rPr>
              <a:t>repositories</a:t>
            </a:r>
          </a:p>
          <a:p>
            <a:pPr marL="0" indent="0">
              <a:buNone/>
            </a:pPr>
            <a:r>
              <a:rPr lang="en-US" dirty="0">
                <a:effectLst/>
              </a:rPr>
              <a:t> </a:t>
            </a:r>
            <a:r>
              <a:rPr lang="en-US" dirty="0" smtClean="0">
                <a:effectLst/>
              </a:rPr>
              <a:t>   1.Operation Resources 2.LCS(life cycle services) 3.RCS (Regulatory configuration services)</a:t>
            </a:r>
          </a:p>
          <a:p>
            <a:pPr marL="0" indent="0">
              <a:buNone/>
            </a:pPr>
            <a:endParaRPr lang="en-US" dirty="0"/>
          </a:p>
        </p:txBody>
      </p:sp>
    </p:spTree>
    <p:extLst>
      <p:ext uri="{BB962C8B-B14F-4D97-AF65-F5344CB8AC3E}">
        <p14:creationId xmlns:p14="http://schemas.microsoft.com/office/powerpoint/2010/main" val="1458755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622300" y="766763"/>
            <a:ext cx="10353675" cy="3694112"/>
          </a:xfrm>
        </p:spPr>
        <p:txBody>
          <a:bodyPr/>
          <a:lstStyle/>
          <a:p>
            <a:r>
              <a:rPr lang="en-US" dirty="0" smtClean="0"/>
              <a:t>Now </a:t>
            </a:r>
            <a:r>
              <a:rPr lang="en-US" dirty="0"/>
              <a:t>click on exchange </a:t>
            </a:r>
            <a:r>
              <a:rPr lang="en-US" dirty="0" smtClean="0"/>
              <a:t>&gt; </a:t>
            </a:r>
            <a:r>
              <a:rPr lang="en-US" dirty="0"/>
              <a:t>load from XML and choose the downloaded </a:t>
            </a:r>
            <a:r>
              <a:rPr lang="en-US" dirty="0" smtClean="0"/>
              <a:t>xml file which you downloaded from LCS go to your downloaded location and open it one by one.</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06582" y="1787236"/>
            <a:ext cx="10557163" cy="4663439"/>
          </a:xfrm>
          <a:prstGeom prst="rect">
            <a:avLst/>
          </a:prstGeom>
        </p:spPr>
      </p:pic>
    </p:spTree>
    <p:extLst>
      <p:ext uri="{BB962C8B-B14F-4D97-AF65-F5344CB8AC3E}">
        <p14:creationId xmlns:p14="http://schemas.microsoft.com/office/powerpoint/2010/main" val="953171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478" y="235527"/>
            <a:ext cx="10353761" cy="1326321"/>
          </a:xfrm>
        </p:spPr>
        <p:txBody>
          <a:bodyPr/>
          <a:lstStyle/>
          <a:p>
            <a:r>
              <a:rPr lang="en-US" dirty="0" smtClean="0"/>
              <a:t>Model configuration</a:t>
            </a:r>
            <a:endParaRPr lang="en-US" dirty="0"/>
          </a:p>
        </p:txBody>
      </p:sp>
      <p:sp>
        <p:nvSpPr>
          <p:cNvPr id="3" name="Content Placeholder 2"/>
          <p:cNvSpPr>
            <a:spLocks noGrp="1"/>
          </p:cNvSpPr>
          <p:nvPr>
            <p:ph idx="1"/>
          </p:nvPr>
        </p:nvSpPr>
        <p:spPr>
          <a:xfrm>
            <a:off x="888857" y="1561848"/>
            <a:ext cx="10353762" cy="3695136"/>
          </a:xfrm>
        </p:spPr>
        <p:txBody>
          <a:bodyPr/>
          <a:lstStyle/>
          <a:p>
            <a:r>
              <a:rPr lang="en-US" dirty="0"/>
              <a:t>After importing all the </a:t>
            </a:r>
            <a:r>
              <a:rPr lang="en-US" dirty="0" smtClean="0"/>
              <a:t>files, Your </a:t>
            </a:r>
            <a:r>
              <a:rPr lang="en-US" dirty="0" smtClean="0"/>
              <a:t>model, mapping and format will appear in the window but it is recognized as Microsoft configuration .For the customization you need to create your own </a:t>
            </a:r>
            <a:r>
              <a:rPr lang="en-US" dirty="0" smtClean="0"/>
              <a:t>model for </a:t>
            </a:r>
            <a:r>
              <a:rPr lang="en-US" dirty="0" smtClean="0"/>
              <a:t>the configuration in your configuration provider </a:t>
            </a:r>
            <a:r>
              <a:rPr lang="en-US" dirty="0" smtClean="0"/>
              <a:t>, so  </a:t>
            </a:r>
            <a:r>
              <a:rPr lang="en-US" dirty="0" smtClean="0"/>
              <a:t>click </a:t>
            </a:r>
            <a:r>
              <a:rPr lang="en-US" dirty="0"/>
              <a:t>on the model </a:t>
            </a:r>
            <a:r>
              <a:rPr lang="en-US" dirty="0" smtClean="0"/>
              <a:t>then </a:t>
            </a:r>
            <a:r>
              <a:rPr lang="en-US" dirty="0" smtClean="0"/>
              <a:t>click </a:t>
            </a:r>
            <a:r>
              <a:rPr lang="en-US" dirty="0"/>
              <a:t>on the create configuration button to add the extension of the </a:t>
            </a:r>
            <a:r>
              <a:rPr lang="en-US" dirty="0" smtClean="0"/>
              <a:t>model.</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728442" y="3409416"/>
            <a:ext cx="8113827" cy="3250191"/>
          </a:xfrm>
          <a:prstGeom prst="rect">
            <a:avLst/>
          </a:prstGeom>
        </p:spPr>
      </p:pic>
    </p:spTree>
    <p:extLst>
      <p:ext uri="{BB962C8B-B14F-4D97-AF65-F5344CB8AC3E}">
        <p14:creationId xmlns:p14="http://schemas.microsoft.com/office/powerpoint/2010/main" val="579339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2972" y="275576"/>
            <a:ext cx="10353762" cy="3695136"/>
          </a:xfrm>
        </p:spPr>
        <p:txBody>
          <a:bodyPr/>
          <a:lstStyle/>
          <a:p>
            <a:r>
              <a:rPr lang="en-US" dirty="0" smtClean="0"/>
              <a:t>So </a:t>
            </a:r>
            <a:r>
              <a:rPr lang="en-US" dirty="0"/>
              <a:t>now we will create one extension for that, click on main model and then click on create configuration </a:t>
            </a:r>
            <a:r>
              <a:rPr lang="en-US" dirty="0" smtClean="0"/>
              <a:t>.Give the appropriate name(like </a:t>
            </a:r>
            <a:r>
              <a:rPr lang="en-US" dirty="0" err="1" smtClean="0"/>
              <a:t>MyInvoiceModel</a:t>
            </a:r>
            <a:r>
              <a:rPr lang="en-US" dirty="0" smtClean="0"/>
              <a:t>) and check the radio button&lt;Derive from name Invoice model Microsoft &gt; </a:t>
            </a:r>
          </a:p>
          <a:p>
            <a:r>
              <a:rPr lang="en-US" dirty="0" smtClean="0"/>
              <a:t>Simply you are extending existing one for the configuration.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72972" y="2202873"/>
            <a:ext cx="11089783" cy="4655127"/>
          </a:xfrm>
          <a:prstGeom prst="rect">
            <a:avLst/>
          </a:prstGeom>
        </p:spPr>
      </p:pic>
    </p:spTree>
    <p:extLst>
      <p:ext uri="{BB962C8B-B14F-4D97-AF65-F5344CB8AC3E}">
        <p14:creationId xmlns:p14="http://schemas.microsoft.com/office/powerpoint/2010/main" val="791110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9476" y="283889"/>
            <a:ext cx="10353762" cy="3695136"/>
          </a:xfrm>
        </p:spPr>
        <p:txBody>
          <a:bodyPr/>
          <a:lstStyle/>
          <a:p>
            <a:r>
              <a:rPr lang="en-US" dirty="0">
                <a:effectLst/>
              </a:rPr>
              <a:t>After adding new data model configuration click on that model and </a:t>
            </a:r>
            <a:r>
              <a:rPr lang="en-US" dirty="0" smtClean="0">
                <a:effectLst/>
              </a:rPr>
              <a:t>then configuration&gt;User parameter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13" y="1288473"/>
            <a:ext cx="11114116" cy="5045825"/>
          </a:xfrm>
          <a:prstGeom prst="rect">
            <a:avLst/>
          </a:prstGeom>
        </p:spPr>
      </p:pic>
    </p:spTree>
    <p:extLst>
      <p:ext uri="{BB962C8B-B14F-4D97-AF65-F5344CB8AC3E}">
        <p14:creationId xmlns:p14="http://schemas.microsoft.com/office/powerpoint/2010/main" val="12087240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7417" y="1830056"/>
            <a:ext cx="5478692" cy="3695136"/>
          </a:xfrm>
        </p:spPr>
        <p:txBody>
          <a:bodyPr/>
          <a:lstStyle/>
          <a:p>
            <a:r>
              <a:rPr lang="en-US" dirty="0" smtClean="0"/>
              <a:t>Then turn on the parameter which is showing in the  picture then you can debug your output in order to get the right output.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815" y="390697"/>
            <a:ext cx="5099514" cy="5968539"/>
          </a:xfrm>
          <a:prstGeom prst="rect">
            <a:avLst/>
          </a:prstGeom>
        </p:spPr>
      </p:pic>
    </p:spTree>
    <p:extLst>
      <p:ext uri="{BB962C8B-B14F-4D97-AF65-F5344CB8AC3E}">
        <p14:creationId xmlns:p14="http://schemas.microsoft.com/office/powerpoint/2010/main" val="1338977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144087"/>
            <a:ext cx="10353761" cy="1326321"/>
          </a:xfrm>
        </p:spPr>
        <p:txBody>
          <a:bodyPr/>
          <a:lstStyle/>
          <a:p>
            <a:r>
              <a:rPr lang="en-US" dirty="0" smtClean="0"/>
              <a:t>Adding new field in the data model</a:t>
            </a:r>
            <a:endParaRPr lang="en-US" dirty="0"/>
          </a:p>
        </p:txBody>
      </p:sp>
      <p:sp>
        <p:nvSpPr>
          <p:cNvPr id="3" name="Content Placeholder 2"/>
          <p:cNvSpPr>
            <a:spLocks noGrp="1"/>
          </p:cNvSpPr>
          <p:nvPr>
            <p:ph idx="1"/>
          </p:nvPr>
        </p:nvSpPr>
        <p:spPr>
          <a:xfrm>
            <a:off x="789104" y="1347919"/>
            <a:ext cx="10353762" cy="3695136"/>
          </a:xfrm>
        </p:spPr>
        <p:txBody>
          <a:bodyPr/>
          <a:lstStyle/>
          <a:p>
            <a:r>
              <a:rPr lang="en-US" dirty="0" smtClean="0"/>
              <a:t>After setting the parameter select the model and click on designer.</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13796" y="2118837"/>
            <a:ext cx="10881964" cy="4431591"/>
          </a:xfrm>
          <a:prstGeom prst="rect">
            <a:avLst/>
          </a:prstGeom>
        </p:spPr>
      </p:pic>
    </p:spTree>
    <p:extLst>
      <p:ext uri="{BB962C8B-B14F-4D97-AF65-F5344CB8AC3E}">
        <p14:creationId xmlns:p14="http://schemas.microsoft.com/office/powerpoint/2010/main" val="533673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948" y="192450"/>
            <a:ext cx="11248807" cy="3365398"/>
          </a:xfrm>
        </p:spPr>
        <p:txBody>
          <a:bodyPr>
            <a:normAutofit/>
          </a:bodyPr>
          <a:lstStyle/>
          <a:p>
            <a:r>
              <a:rPr lang="en-US" dirty="0" smtClean="0"/>
              <a:t>Now our requirement is to add a field in the data model under appropriate </a:t>
            </a:r>
            <a:r>
              <a:rPr lang="en-US" dirty="0" err="1" smtClean="0"/>
              <a:t>node.As</a:t>
            </a:r>
            <a:r>
              <a:rPr lang="en-US" dirty="0" smtClean="0"/>
              <a:t> per my requirement I am going to add our </a:t>
            </a:r>
            <a:r>
              <a:rPr lang="en-US" dirty="0" err="1" smtClean="0"/>
              <a:t>CustGroupName</a:t>
            </a:r>
            <a:r>
              <a:rPr lang="en-US" dirty="0" smtClean="0"/>
              <a:t> field which will be string type under Customer information node.</a:t>
            </a:r>
          </a:p>
          <a:p>
            <a:r>
              <a:rPr lang="en-US" dirty="0" smtClean="0"/>
              <a:t>For adding select customer information node and click on new button check the radio button &lt;Child of an active node&gt; the give proper name(</a:t>
            </a:r>
            <a:r>
              <a:rPr lang="en-US" dirty="0" err="1" smtClean="0"/>
              <a:t>CustGroupName</a:t>
            </a:r>
            <a:r>
              <a:rPr lang="en-US" dirty="0" smtClean="0"/>
              <a:t>) choose item type as string after that click  on add. It will be add under customer information node</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582729" y="2576946"/>
            <a:ext cx="8911244" cy="4156363"/>
          </a:xfrm>
          <a:prstGeom prst="rect">
            <a:avLst/>
          </a:prstGeom>
        </p:spPr>
      </p:pic>
    </p:spTree>
    <p:extLst>
      <p:ext uri="{BB962C8B-B14F-4D97-AF65-F5344CB8AC3E}">
        <p14:creationId xmlns:p14="http://schemas.microsoft.com/office/powerpoint/2010/main" val="1689511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807" y="317140"/>
            <a:ext cx="10353762" cy="3695136"/>
          </a:xfrm>
        </p:spPr>
        <p:txBody>
          <a:bodyPr/>
          <a:lstStyle/>
          <a:p>
            <a:endParaRPr lang="en-US" dirty="0"/>
          </a:p>
          <a:p>
            <a:r>
              <a:rPr lang="en-US" dirty="0"/>
              <a:t>After adding the node our node looks like this </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37705" y="1487675"/>
            <a:ext cx="9851967" cy="5049203"/>
          </a:xfrm>
          <a:prstGeom prst="rect">
            <a:avLst/>
          </a:prstGeom>
        </p:spPr>
      </p:pic>
    </p:spTree>
    <p:extLst>
      <p:ext uri="{BB962C8B-B14F-4D97-AF65-F5344CB8AC3E}">
        <p14:creationId xmlns:p14="http://schemas.microsoft.com/office/powerpoint/2010/main" val="2199917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18901"/>
            <a:ext cx="10353761" cy="1326321"/>
          </a:xfrm>
        </p:spPr>
        <p:txBody>
          <a:bodyPr/>
          <a:lstStyle/>
          <a:p>
            <a:r>
              <a:rPr lang="en-US" dirty="0" smtClean="0"/>
              <a:t>Model mapping configuration</a:t>
            </a:r>
            <a:endParaRPr lang="en-US" dirty="0"/>
          </a:p>
        </p:txBody>
      </p:sp>
      <p:sp>
        <p:nvSpPr>
          <p:cNvPr id="3" name="Content Placeholder 2"/>
          <p:cNvSpPr>
            <a:spLocks noGrp="1"/>
          </p:cNvSpPr>
          <p:nvPr>
            <p:ph idx="1"/>
          </p:nvPr>
        </p:nvSpPr>
        <p:spPr>
          <a:xfrm>
            <a:off x="913796" y="1545222"/>
            <a:ext cx="10353762" cy="3695136"/>
          </a:xfrm>
        </p:spPr>
        <p:txBody>
          <a:bodyPr/>
          <a:lstStyle/>
          <a:p>
            <a:r>
              <a:rPr lang="en-US" dirty="0" smtClean="0"/>
              <a:t>Like model configuration we will create the model mapping configuration for the customization in our configuration providers.</a:t>
            </a:r>
          </a:p>
          <a:p>
            <a:r>
              <a:rPr lang="en-US" dirty="0" smtClean="0"/>
              <a:t>So choose your model mapping in my case I choose Invoice model mapping and clicked on create configuration.</a:t>
            </a:r>
          </a:p>
          <a:p>
            <a:r>
              <a:rPr lang="en-US" dirty="0" smtClean="0"/>
              <a:t>Give the proper name like </a:t>
            </a:r>
            <a:r>
              <a:rPr lang="en-US" dirty="0" err="1" smtClean="0"/>
              <a:t>MyInvoiceModelMapping</a:t>
            </a:r>
            <a:r>
              <a:rPr lang="en-US" dirty="0" smtClean="0"/>
              <a:t> chooser your configuration provider under target model then click on Create configuration.</a:t>
            </a:r>
          </a:p>
          <a:p>
            <a:endParaRPr lang="en-US" dirty="0"/>
          </a:p>
        </p:txBody>
      </p:sp>
    </p:spTree>
    <p:extLst>
      <p:ext uri="{BB962C8B-B14F-4D97-AF65-F5344CB8AC3E}">
        <p14:creationId xmlns:p14="http://schemas.microsoft.com/office/powerpoint/2010/main" val="39856959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6662" y="631768"/>
            <a:ext cx="10116589" cy="5910348"/>
          </a:xfrm>
          <a:prstGeom prst="rect">
            <a:avLst/>
          </a:prstGeom>
        </p:spPr>
      </p:pic>
    </p:spTree>
    <p:extLst>
      <p:ext uri="{BB962C8B-B14F-4D97-AF65-F5344CB8AC3E}">
        <p14:creationId xmlns:p14="http://schemas.microsoft.com/office/powerpoint/2010/main" val="2913264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792" y="410095"/>
            <a:ext cx="10353761" cy="1326321"/>
          </a:xfrm>
        </p:spPr>
        <p:txBody>
          <a:bodyPr/>
          <a:lstStyle/>
          <a:p>
            <a:r>
              <a:rPr lang="en-US" dirty="0" smtClean="0"/>
              <a:t>Electronic reporting Configuration structure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81285" y="2044931"/>
            <a:ext cx="11278205" cy="433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95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7705" y="608085"/>
            <a:ext cx="10353762" cy="3695136"/>
          </a:xfrm>
        </p:spPr>
        <p:txBody>
          <a:bodyPr/>
          <a:lstStyle/>
          <a:p>
            <a:r>
              <a:rPr lang="en-US" dirty="0" smtClean="0"/>
              <a:t>Now your model mapping will be visible in the window.</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03713" y="1377490"/>
            <a:ext cx="9020694" cy="4840430"/>
          </a:xfrm>
          <a:prstGeom prst="rect">
            <a:avLst/>
          </a:prstGeom>
        </p:spPr>
      </p:pic>
    </p:spTree>
    <p:extLst>
      <p:ext uri="{BB962C8B-B14F-4D97-AF65-F5344CB8AC3E}">
        <p14:creationId xmlns:p14="http://schemas.microsoft.com/office/powerpoint/2010/main" val="2456267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679" y="0"/>
            <a:ext cx="10353761" cy="1326321"/>
          </a:xfrm>
        </p:spPr>
        <p:txBody>
          <a:bodyPr/>
          <a:lstStyle/>
          <a:p>
            <a:r>
              <a:rPr lang="en-US" dirty="0" smtClean="0"/>
              <a:t>Binding data field to data model</a:t>
            </a:r>
            <a:endParaRPr lang="en-US" dirty="0"/>
          </a:p>
        </p:txBody>
      </p:sp>
      <p:sp>
        <p:nvSpPr>
          <p:cNvPr id="3" name="Content Placeholder 2"/>
          <p:cNvSpPr>
            <a:spLocks noGrp="1"/>
          </p:cNvSpPr>
          <p:nvPr>
            <p:ph idx="1"/>
          </p:nvPr>
        </p:nvSpPr>
        <p:spPr>
          <a:xfrm>
            <a:off x="996921" y="1028396"/>
            <a:ext cx="10353762" cy="3412373"/>
          </a:xfrm>
        </p:spPr>
        <p:txBody>
          <a:bodyPr/>
          <a:lstStyle/>
          <a:p>
            <a:r>
              <a:rPr lang="en-US" dirty="0" smtClean="0"/>
              <a:t>Now choose your newly created model mapping and click on the designer new window will open including one or more data source for mapping here you need choose one like I will choose sales Invoice and later will click on the designer again for the mapping.</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45921" y="2659767"/>
            <a:ext cx="8254538" cy="4048603"/>
          </a:xfrm>
          <a:prstGeom prst="rect">
            <a:avLst/>
          </a:prstGeom>
        </p:spPr>
      </p:pic>
    </p:spTree>
    <p:extLst>
      <p:ext uri="{BB962C8B-B14F-4D97-AF65-F5344CB8AC3E}">
        <p14:creationId xmlns:p14="http://schemas.microsoft.com/office/powerpoint/2010/main" val="15058604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292" y="1231539"/>
            <a:ext cx="10353762" cy="4820125"/>
          </a:xfrm>
        </p:spPr>
        <p:txBody>
          <a:bodyPr>
            <a:normAutofit/>
          </a:bodyPr>
          <a:lstStyle/>
          <a:p>
            <a:r>
              <a:rPr lang="en-US" dirty="0" smtClean="0"/>
              <a:t>Now you will have to find the data source of your field which you want to add in the report here my field in belong to </a:t>
            </a:r>
            <a:r>
              <a:rPr lang="en-US" dirty="0" err="1" smtClean="0"/>
              <a:t>CustomerInvoiceJournal</a:t>
            </a:r>
            <a:r>
              <a:rPr lang="en-US" dirty="0" smtClean="0"/>
              <a:t> so for this I click on $</a:t>
            </a:r>
            <a:r>
              <a:rPr lang="en-US" dirty="0" err="1" smtClean="0"/>
              <a:t>SalesInvoiceTmp</a:t>
            </a:r>
            <a:r>
              <a:rPr lang="en-US" dirty="0" smtClean="0"/>
              <a:t>&gt;Relations&gt;Customer Invoice Journal(</a:t>
            </a:r>
            <a:r>
              <a:rPr lang="en-US" dirty="0" err="1" smtClean="0"/>
              <a:t>CustInvoiceJour</a:t>
            </a:r>
            <a:r>
              <a:rPr lang="en-US" dirty="0" smtClean="0"/>
              <a:t>)&gt;Relation&gt;</a:t>
            </a:r>
            <a:r>
              <a:rPr lang="en-US" dirty="0" err="1" smtClean="0"/>
              <a:t>CustGroup</a:t>
            </a:r>
            <a:r>
              <a:rPr lang="en-US" dirty="0" smtClean="0"/>
              <a:t>&gt;Description(Name)</a:t>
            </a:r>
          </a:p>
          <a:p>
            <a:r>
              <a:rPr lang="en-US" dirty="0" smtClean="0"/>
              <a:t>Then go to Data Model area and find your field which you have been created previously.</a:t>
            </a:r>
          </a:p>
          <a:p>
            <a:r>
              <a:rPr lang="en-US" dirty="0" smtClean="0"/>
              <a:t>Choose your field and click on Bind which is on the top on Data model area</a:t>
            </a:r>
          </a:p>
          <a:p>
            <a:r>
              <a:rPr lang="en-US" dirty="0" smtClean="0"/>
              <a:t>After that click on save.</a:t>
            </a:r>
          </a:p>
          <a:p>
            <a:r>
              <a:rPr lang="en-US" dirty="0" smtClean="0"/>
              <a:t>You can see this process in the picture in the next slide.</a:t>
            </a:r>
          </a:p>
        </p:txBody>
      </p:sp>
    </p:spTree>
    <p:extLst>
      <p:ext uri="{BB962C8B-B14F-4D97-AF65-F5344CB8AC3E}">
        <p14:creationId xmlns:p14="http://schemas.microsoft.com/office/powerpoint/2010/main" val="2372006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085" y="324196"/>
            <a:ext cx="10781606" cy="6434051"/>
          </a:xfrm>
        </p:spPr>
      </p:pic>
    </p:spTree>
    <p:extLst>
      <p:ext uri="{BB962C8B-B14F-4D97-AF65-F5344CB8AC3E}">
        <p14:creationId xmlns:p14="http://schemas.microsoft.com/office/powerpoint/2010/main" val="37073948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162" y="53597"/>
            <a:ext cx="10353761" cy="1326321"/>
          </a:xfrm>
        </p:spPr>
        <p:txBody>
          <a:bodyPr/>
          <a:lstStyle/>
          <a:p>
            <a:r>
              <a:rPr lang="en-US" dirty="0" err="1" smtClean="0"/>
              <a:t>FormATTING</a:t>
            </a:r>
            <a:r>
              <a:rPr lang="en-US" dirty="0" smtClean="0"/>
              <a:t> CONFIGURATION</a:t>
            </a:r>
            <a:endParaRPr lang="en-US" dirty="0"/>
          </a:p>
        </p:txBody>
      </p:sp>
      <p:sp>
        <p:nvSpPr>
          <p:cNvPr id="3" name="Content Placeholder 2"/>
          <p:cNvSpPr>
            <a:spLocks noGrp="1"/>
          </p:cNvSpPr>
          <p:nvPr>
            <p:ph idx="1"/>
          </p:nvPr>
        </p:nvSpPr>
        <p:spPr>
          <a:xfrm>
            <a:off x="863918" y="1239853"/>
            <a:ext cx="10353762" cy="1503347"/>
          </a:xfrm>
        </p:spPr>
        <p:txBody>
          <a:bodyPr>
            <a:normAutofit fontScale="92500" lnSpcReduction="10000"/>
          </a:bodyPr>
          <a:lstStyle/>
          <a:p>
            <a:r>
              <a:rPr lang="en-US" dirty="0" smtClean="0"/>
              <a:t>Choose your format and click on Create Configuration in to do the changes under your configuration providers .</a:t>
            </a:r>
          </a:p>
          <a:p>
            <a:r>
              <a:rPr lang="en-US" dirty="0" smtClean="0"/>
              <a:t>Give proper name(</a:t>
            </a:r>
            <a:r>
              <a:rPr lang="en-US" dirty="0" err="1" smtClean="0"/>
              <a:t>MySalesInvoice</a:t>
            </a:r>
            <a:r>
              <a:rPr lang="en-US" dirty="0" smtClean="0"/>
              <a:t>) then choose your configuration provider </a:t>
            </a:r>
            <a:r>
              <a:rPr lang="en-US" dirty="0"/>
              <a:t>(</a:t>
            </a:r>
            <a:r>
              <a:rPr lang="en-US" dirty="0" err="1"/>
              <a:t>Apsia</a:t>
            </a:r>
            <a:r>
              <a:rPr lang="en-US" dirty="0"/>
              <a:t>)</a:t>
            </a:r>
            <a:r>
              <a:rPr lang="en-US" dirty="0" smtClean="0"/>
              <a:t>and data model(</a:t>
            </a:r>
            <a:r>
              <a:rPr lang="en-US" dirty="0" err="1" smtClean="0"/>
              <a:t>MyInvoiceModelMapping</a:t>
            </a:r>
            <a:r>
              <a:rPr lang="en-US" dirty="0" smtClean="0"/>
              <a:t>).After that click on create configuration.</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19170" y="2873432"/>
            <a:ext cx="9443258" cy="3859877"/>
          </a:xfrm>
          <a:prstGeom prst="rect">
            <a:avLst/>
          </a:prstGeom>
        </p:spPr>
      </p:pic>
    </p:spTree>
    <p:extLst>
      <p:ext uri="{BB962C8B-B14F-4D97-AF65-F5344CB8AC3E}">
        <p14:creationId xmlns:p14="http://schemas.microsoft.com/office/powerpoint/2010/main" val="19290300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294" y="425205"/>
            <a:ext cx="10353762" cy="3695136"/>
          </a:xfrm>
        </p:spPr>
        <p:txBody>
          <a:bodyPr/>
          <a:lstStyle/>
          <a:p>
            <a:r>
              <a:rPr lang="en-US" dirty="0" smtClean="0"/>
              <a:t>Now your format (</a:t>
            </a:r>
            <a:r>
              <a:rPr lang="en-US" dirty="0" err="1" smtClean="0"/>
              <a:t>MySalesInvoice</a:t>
            </a:r>
            <a:r>
              <a:rPr lang="en-US" dirty="0" smtClean="0"/>
              <a:t>) will be add.</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47294" y="1263534"/>
            <a:ext cx="9543010" cy="5328459"/>
          </a:xfrm>
          <a:prstGeom prst="rect">
            <a:avLst/>
          </a:prstGeom>
        </p:spPr>
      </p:pic>
    </p:spTree>
    <p:extLst>
      <p:ext uri="{BB962C8B-B14F-4D97-AF65-F5344CB8AC3E}">
        <p14:creationId xmlns:p14="http://schemas.microsoft.com/office/powerpoint/2010/main" val="408376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310342"/>
            <a:ext cx="10353761" cy="1327265"/>
          </a:xfrm>
        </p:spPr>
        <p:txBody>
          <a:bodyPr/>
          <a:lstStyle/>
          <a:p>
            <a:r>
              <a:rPr lang="en-US" dirty="0" smtClean="0"/>
              <a:t>Customization template</a:t>
            </a:r>
            <a:endParaRPr lang="en-US" dirty="0"/>
          </a:p>
        </p:txBody>
      </p:sp>
      <p:sp>
        <p:nvSpPr>
          <p:cNvPr id="3" name="Content Placeholder 2"/>
          <p:cNvSpPr>
            <a:spLocks noGrp="1"/>
          </p:cNvSpPr>
          <p:nvPr>
            <p:ph idx="1"/>
          </p:nvPr>
        </p:nvSpPr>
        <p:spPr>
          <a:xfrm>
            <a:off x="980297" y="1353460"/>
            <a:ext cx="10353762" cy="3695136"/>
          </a:xfrm>
        </p:spPr>
        <p:txBody>
          <a:bodyPr>
            <a:normAutofit/>
          </a:bodyPr>
          <a:lstStyle/>
          <a:p>
            <a:r>
              <a:rPr lang="en-US" dirty="0" smtClean="0"/>
              <a:t>Before moving ahead we need to download the report  format in excel for the customer Invoice journal which is already available in the </a:t>
            </a:r>
            <a:r>
              <a:rPr lang="en-US" dirty="0" err="1" smtClean="0"/>
              <a:t>SalesInvoice</a:t>
            </a:r>
            <a:r>
              <a:rPr lang="en-US" dirty="0" smtClean="0"/>
              <a:t>(Excel)</a:t>
            </a:r>
          </a:p>
          <a:p>
            <a:r>
              <a:rPr lang="en-US" dirty="0" smtClean="0"/>
              <a:t>Now Go to and choose </a:t>
            </a:r>
            <a:r>
              <a:rPr lang="en-US" dirty="0" smtClean="0"/>
              <a:t>standard </a:t>
            </a:r>
            <a:r>
              <a:rPr lang="en-US" dirty="0" err="1" smtClean="0"/>
              <a:t>SalesInvoice</a:t>
            </a:r>
            <a:r>
              <a:rPr lang="en-US" dirty="0" smtClean="0"/>
              <a:t>(Excel) or your My sales Invoice </a:t>
            </a:r>
            <a:r>
              <a:rPr lang="en-US" dirty="0" smtClean="0"/>
              <a:t>then click attachment </a:t>
            </a:r>
            <a:r>
              <a:rPr lang="en-US" dirty="0" smtClean="0"/>
              <a:t>.</a:t>
            </a:r>
            <a:endParaRPr lang="en-US" dirty="0" smtClean="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762" y="3014748"/>
            <a:ext cx="9401694" cy="3618808"/>
          </a:xfrm>
          <a:prstGeom prst="rect">
            <a:avLst/>
          </a:prstGeom>
        </p:spPr>
      </p:pic>
    </p:spTree>
    <p:extLst>
      <p:ext uri="{BB962C8B-B14F-4D97-AF65-F5344CB8AC3E}">
        <p14:creationId xmlns:p14="http://schemas.microsoft.com/office/powerpoint/2010/main" val="8183698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527" y="101010"/>
            <a:ext cx="9865259" cy="2276430"/>
          </a:xfrm>
        </p:spPr>
        <p:txBody>
          <a:bodyPr>
            <a:normAutofit fontScale="92500" lnSpcReduction="20000"/>
          </a:bodyPr>
          <a:lstStyle/>
          <a:p>
            <a:r>
              <a:rPr lang="en-US" dirty="0"/>
              <a:t>New window will open now go to Preview Tab and you can see here the report format which will come when we will print customer Invoice Journal form data</a:t>
            </a:r>
          </a:p>
          <a:p>
            <a:r>
              <a:rPr lang="en-US" dirty="0"/>
              <a:t>Now choose this and click on open button</a:t>
            </a:r>
          </a:p>
          <a:p>
            <a:r>
              <a:rPr lang="en-US" dirty="0"/>
              <a:t>It will download in your system </a:t>
            </a:r>
          </a:p>
          <a:p>
            <a:r>
              <a:rPr lang="en-US" dirty="0"/>
              <a:t>Once It downloaded you need </a:t>
            </a:r>
            <a:r>
              <a:rPr lang="en-US" dirty="0" smtClean="0"/>
              <a:t>to add </a:t>
            </a:r>
            <a:r>
              <a:rPr lang="en-US" dirty="0"/>
              <a:t>your field like customer Group Name into your template and save it </a:t>
            </a:r>
            <a:endParaRPr lang="en-US" dirty="0" smtClean="0"/>
          </a:p>
          <a:p>
            <a:pPr marL="0" indent="0">
              <a:buNone/>
            </a:pPr>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67" y="2377440"/>
            <a:ext cx="10058400" cy="4181302"/>
          </a:xfrm>
          <a:prstGeom prst="rect">
            <a:avLst/>
          </a:prstGeom>
        </p:spPr>
      </p:pic>
    </p:spTree>
    <p:extLst>
      <p:ext uri="{BB962C8B-B14F-4D97-AF65-F5344CB8AC3E}">
        <p14:creationId xmlns:p14="http://schemas.microsoft.com/office/powerpoint/2010/main" val="2508786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46" y="175824"/>
            <a:ext cx="10353762" cy="3695136"/>
          </a:xfrm>
        </p:spPr>
        <p:txBody>
          <a:bodyPr/>
          <a:lstStyle/>
          <a:p>
            <a:r>
              <a:rPr lang="en-US" dirty="0" smtClean="0"/>
              <a:t>You can add your required field in the template shown in the picture and you can  add field like </a:t>
            </a:r>
            <a:r>
              <a:rPr lang="en-US" dirty="0" err="1" smtClean="0"/>
              <a:t>Cust</a:t>
            </a:r>
            <a:r>
              <a:rPr lang="en-US" dirty="0" smtClean="0"/>
              <a:t> Group Name.</a:t>
            </a:r>
          </a:p>
          <a:p>
            <a:r>
              <a:rPr lang="en-US" dirty="0" smtClean="0"/>
              <a:t>Then save it for importing purpose.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1712422"/>
            <a:ext cx="9451571" cy="4729941"/>
          </a:xfrm>
          <a:prstGeom prst="rect">
            <a:avLst/>
          </a:prstGeom>
        </p:spPr>
      </p:pic>
    </p:spTree>
    <p:extLst>
      <p:ext uri="{BB962C8B-B14F-4D97-AF65-F5344CB8AC3E}">
        <p14:creationId xmlns:p14="http://schemas.microsoft.com/office/powerpoint/2010/main" val="31756458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791" y="188458"/>
            <a:ext cx="10353761" cy="1326321"/>
          </a:xfrm>
        </p:spPr>
        <p:txBody>
          <a:bodyPr/>
          <a:lstStyle/>
          <a:p>
            <a:r>
              <a:rPr lang="en-US" dirty="0" smtClean="0"/>
              <a:t>Importing the template</a:t>
            </a:r>
            <a:endParaRPr lang="en-US" dirty="0"/>
          </a:p>
        </p:txBody>
      </p:sp>
      <p:sp>
        <p:nvSpPr>
          <p:cNvPr id="3" name="Content Placeholder 2"/>
          <p:cNvSpPr>
            <a:spLocks noGrp="1"/>
          </p:cNvSpPr>
          <p:nvPr>
            <p:ph idx="1"/>
          </p:nvPr>
        </p:nvSpPr>
        <p:spPr>
          <a:xfrm>
            <a:off x="1030173" y="1389482"/>
            <a:ext cx="10353762" cy="3695136"/>
          </a:xfrm>
        </p:spPr>
        <p:txBody>
          <a:bodyPr/>
          <a:lstStyle/>
          <a:p>
            <a:r>
              <a:rPr lang="en-US" dirty="0" smtClean="0"/>
              <a:t>Now choose your newly created format (</a:t>
            </a:r>
            <a:r>
              <a:rPr lang="en-US" dirty="0" err="1" smtClean="0"/>
              <a:t>MySalesInvoice</a:t>
            </a:r>
            <a:r>
              <a:rPr lang="en-US" dirty="0" smtClean="0"/>
              <a:t>) and click on designer</a:t>
            </a:r>
          </a:p>
          <a:p>
            <a:r>
              <a:rPr lang="en-US" dirty="0" smtClean="0"/>
              <a:t>In Action pane tab you will see import button.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42655" y="2552007"/>
            <a:ext cx="10241280" cy="4056611"/>
          </a:xfrm>
          <a:prstGeom prst="rect">
            <a:avLst/>
          </a:prstGeom>
        </p:spPr>
      </p:pic>
    </p:spTree>
    <p:extLst>
      <p:ext uri="{BB962C8B-B14F-4D97-AF65-F5344CB8AC3E}">
        <p14:creationId xmlns:p14="http://schemas.microsoft.com/office/powerpoint/2010/main" val="1733014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300978"/>
            <a:ext cx="10353761" cy="1326321"/>
          </a:xfrm>
        </p:spPr>
        <p:txBody>
          <a:bodyPr/>
          <a:lstStyle/>
          <a:p>
            <a:r>
              <a:rPr lang="en-US" dirty="0" smtClean="0"/>
              <a:t>How to set Report configuration provider</a:t>
            </a:r>
            <a:endParaRPr lang="en-US" dirty="0"/>
          </a:p>
        </p:txBody>
      </p:sp>
      <p:sp>
        <p:nvSpPr>
          <p:cNvPr id="3" name="Content Placeholder 2"/>
          <p:cNvSpPr>
            <a:spLocks noGrp="1"/>
          </p:cNvSpPr>
          <p:nvPr>
            <p:ph idx="1"/>
          </p:nvPr>
        </p:nvSpPr>
        <p:spPr>
          <a:xfrm>
            <a:off x="913795" y="1592053"/>
            <a:ext cx="10353762" cy="3695136"/>
          </a:xfrm>
        </p:spPr>
        <p:txBody>
          <a:bodyPr/>
          <a:lstStyle/>
          <a:p>
            <a:r>
              <a:rPr lang="en-US" dirty="0" smtClean="0"/>
              <a:t>Go to workspace &gt;Electronic reporting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7" y="2236123"/>
            <a:ext cx="10682458" cy="4405745"/>
          </a:xfrm>
          <a:prstGeom prst="rect">
            <a:avLst/>
          </a:prstGeom>
        </p:spPr>
      </p:pic>
    </p:spTree>
    <p:extLst>
      <p:ext uri="{BB962C8B-B14F-4D97-AF65-F5344CB8AC3E}">
        <p14:creationId xmlns:p14="http://schemas.microsoft.com/office/powerpoint/2010/main" val="18098920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479" y="466770"/>
            <a:ext cx="10353762" cy="3695136"/>
          </a:xfrm>
        </p:spPr>
        <p:txBody>
          <a:bodyPr/>
          <a:lstStyle/>
          <a:p>
            <a:r>
              <a:rPr lang="en-US" dirty="0">
                <a:effectLst/>
              </a:rPr>
              <a:t>The next step is to import new template so just simply click on import and update from Excel</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98636" y="1541232"/>
            <a:ext cx="9501447" cy="4751503"/>
          </a:xfrm>
          <a:prstGeom prst="rect">
            <a:avLst/>
          </a:prstGeom>
        </p:spPr>
      </p:pic>
    </p:spTree>
    <p:extLst>
      <p:ext uri="{BB962C8B-B14F-4D97-AF65-F5344CB8AC3E}">
        <p14:creationId xmlns:p14="http://schemas.microsoft.com/office/powerpoint/2010/main" val="3146203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4166" y="383643"/>
            <a:ext cx="10353762" cy="3695136"/>
          </a:xfrm>
        </p:spPr>
        <p:txBody>
          <a:bodyPr/>
          <a:lstStyle/>
          <a:p>
            <a:r>
              <a:rPr lang="en-US" dirty="0" smtClean="0"/>
              <a:t>In ‘Update from Excel’ click on Update template and choose your customized template.</a:t>
            </a:r>
          </a:p>
          <a:p>
            <a:r>
              <a:rPr lang="en-US" dirty="0" smtClean="0"/>
              <a:t>&lt;create Excel sheet format element&gt; keep it turn on and then click ok.</a:t>
            </a:r>
          </a:p>
          <a:p>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39091" y="1970117"/>
            <a:ext cx="9235440" cy="4646814"/>
          </a:xfrm>
          <a:prstGeom prst="rect">
            <a:avLst/>
          </a:prstGeom>
        </p:spPr>
      </p:pic>
    </p:spTree>
    <p:extLst>
      <p:ext uri="{BB962C8B-B14F-4D97-AF65-F5344CB8AC3E}">
        <p14:creationId xmlns:p14="http://schemas.microsoft.com/office/powerpoint/2010/main" val="40929083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477" y="144088"/>
            <a:ext cx="10353761" cy="1326321"/>
          </a:xfrm>
        </p:spPr>
        <p:txBody>
          <a:bodyPr/>
          <a:lstStyle/>
          <a:p>
            <a:r>
              <a:rPr lang="en-US" dirty="0" smtClean="0"/>
              <a:t>Business Document Management</a:t>
            </a:r>
            <a:endParaRPr lang="en-US" dirty="0"/>
          </a:p>
        </p:txBody>
      </p:sp>
      <p:sp>
        <p:nvSpPr>
          <p:cNvPr id="3" name="Content Placeholder 2"/>
          <p:cNvSpPr>
            <a:spLocks noGrp="1"/>
          </p:cNvSpPr>
          <p:nvPr>
            <p:ph idx="1"/>
          </p:nvPr>
        </p:nvSpPr>
        <p:spPr>
          <a:xfrm>
            <a:off x="1046799" y="1279216"/>
            <a:ext cx="10353762" cy="3695136"/>
          </a:xfrm>
        </p:spPr>
        <p:txBody>
          <a:bodyPr/>
          <a:lstStyle/>
          <a:p>
            <a:r>
              <a:rPr lang="en-US" dirty="0">
                <a:effectLst/>
              </a:rPr>
              <a:t>Now open </a:t>
            </a:r>
            <a:r>
              <a:rPr lang="en-US" b="1" dirty="0">
                <a:effectLst/>
              </a:rPr>
              <a:t>business document management </a:t>
            </a:r>
            <a:r>
              <a:rPr lang="en-US" dirty="0">
                <a:effectLst/>
              </a:rPr>
              <a:t>from front end and select the invoice which you imported and just click on edit button at right side below preview of the excel </a:t>
            </a:r>
          </a:p>
          <a:p>
            <a:pPr lvl="0"/>
            <a:r>
              <a:rPr lang="en-US" dirty="0">
                <a:effectLst/>
              </a:rPr>
              <a:t>After that one dialog box is open just enter the version number and click </a:t>
            </a:r>
            <a:r>
              <a:rPr lang="en-US" b="1" dirty="0">
                <a:effectLst/>
              </a:rPr>
              <a:t>Ok .</a:t>
            </a:r>
            <a:endParaRPr lang="en-US" dirty="0">
              <a:effectLst/>
            </a:endParaRP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532827" y="3126784"/>
            <a:ext cx="6833062" cy="3573274"/>
          </a:xfrm>
          <a:prstGeom prst="rect">
            <a:avLst/>
          </a:prstGeom>
        </p:spPr>
      </p:pic>
    </p:spTree>
    <p:extLst>
      <p:ext uri="{BB962C8B-B14F-4D97-AF65-F5344CB8AC3E}">
        <p14:creationId xmlns:p14="http://schemas.microsoft.com/office/powerpoint/2010/main" val="2895678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610" y="391954"/>
            <a:ext cx="10353762" cy="3695136"/>
          </a:xfrm>
        </p:spPr>
        <p:txBody>
          <a:bodyPr/>
          <a:lstStyle/>
          <a:p>
            <a:r>
              <a:rPr lang="en-US" dirty="0"/>
              <a:t>Once the excel file is open click </a:t>
            </a:r>
            <a:r>
              <a:rPr lang="en-US" dirty="0" smtClean="0"/>
              <a:t>on </a:t>
            </a:r>
            <a:r>
              <a:rPr lang="en-US" dirty="0"/>
              <a:t>show structure </a:t>
            </a:r>
            <a:r>
              <a:rPr lang="en-US" dirty="0" smtClean="0"/>
              <a: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1" y="998114"/>
            <a:ext cx="10789920" cy="5344496"/>
          </a:xfrm>
          <a:prstGeom prst="rect">
            <a:avLst/>
          </a:prstGeom>
        </p:spPr>
      </p:pic>
    </p:spTree>
    <p:extLst>
      <p:ext uri="{BB962C8B-B14F-4D97-AF65-F5344CB8AC3E}">
        <p14:creationId xmlns:p14="http://schemas.microsoft.com/office/powerpoint/2010/main" val="18938435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Then Template structure dialog box will open .Here You can see the structure of your excel in xml format .Now identify the range where you want to add the field.</a:t>
            </a:r>
          </a:p>
          <a:p>
            <a:r>
              <a:rPr lang="en-US" dirty="0" smtClean="0"/>
              <a:t>In my case I will add the field under Range&lt;</a:t>
            </a:r>
            <a:r>
              <a:rPr lang="en-US" dirty="0" err="1" smtClean="0"/>
              <a:t>DocumentsDetails</a:t>
            </a:r>
            <a:r>
              <a:rPr lang="en-US" dirty="0" smtClean="0"/>
              <a:t>&gt;Vertical.</a:t>
            </a:r>
          </a:p>
          <a:p>
            <a:r>
              <a:rPr lang="en-US" dirty="0" smtClean="0"/>
              <a:t>I selected this range and my excel template field which I want to mapped already selected .</a:t>
            </a:r>
          </a:p>
          <a:p>
            <a:r>
              <a:rPr lang="en-US" dirty="0" smtClean="0"/>
              <a:t>Now click on Add &gt;cell then give proper name like I gave the name as ‘</a:t>
            </a:r>
            <a:r>
              <a:rPr lang="en-US" dirty="0" err="1" smtClean="0"/>
              <a:t>DocumentDetails_CustGroupName_Value</a:t>
            </a:r>
            <a:r>
              <a:rPr lang="en-US" dirty="0" smtClean="0"/>
              <a:t>’</a:t>
            </a:r>
          </a:p>
          <a:p>
            <a:r>
              <a:rPr lang="en-US" dirty="0" smtClean="0"/>
              <a:t>And then click on ok button.</a:t>
            </a:r>
            <a:endParaRPr lang="en-US" dirty="0"/>
          </a:p>
        </p:txBody>
      </p:sp>
    </p:spTree>
    <p:extLst>
      <p:ext uri="{BB962C8B-B14F-4D97-AF65-F5344CB8AC3E}">
        <p14:creationId xmlns:p14="http://schemas.microsoft.com/office/powerpoint/2010/main" val="40357728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804" y="1164474"/>
            <a:ext cx="10200320" cy="4845628"/>
          </a:xfrm>
          <a:prstGeom prst="rect">
            <a:avLst/>
          </a:prstGeom>
        </p:spPr>
      </p:pic>
    </p:spTree>
    <p:extLst>
      <p:ext uri="{BB962C8B-B14F-4D97-AF65-F5344CB8AC3E}">
        <p14:creationId xmlns:p14="http://schemas.microsoft.com/office/powerpoint/2010/main" val="2578294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field with the data source</a:t>
            </a:r>
            <a:endParaRPr lang="en-US" dirty="0"/>
          </a:p>
        </p:txBody>
      </p:sp>
      <p:sp>
        <p:nvSpPr>
          <p:cNvPr id="3" name="Content Placeholder 2"/>
          <p:cNvSpPr>
            <a:spLocks noGrp="1"/>
          </p:cNvSpPr>
          <p:nvPr>
            <p:ph idx="1"/>
          </p:nvPr>
        </p:nvSpPr>
        <p:spPr/>
        <p:txBody>
          <a:bodyPr/>
          <a:lstStyle/>
          <a:p>
            <a:r>
              <a:rPr lang="en-US" dirty="0" smtClean="0"/>
              <a:t>Now I need to bind the field with the data source for this click on show binding option available in this window if you are not able to see this click on there dot it will seen and click on this .</a:t>
            </a:r>
          </a:p>
          <a:p>
            <a:r>
              <a:rPr lang="en-US" dirty="0" smtClean="0"/>
              <a:t>A new window pane of data source will appear this window. Now choose your model and try to find out the field  which you already added in the data model.</a:t>
            </a:r>
          </a:p>
          <a:p>
            <a:r>
              <a:rPr lang="en-US" dirty="0" smtClean="0"/>
              <a:t>In my case model&gt;customer&gt;</a:t>
            </a:r>
            <a:r>
              <a:rPr lang="en-US" dirty="0" err="1" smtClean="0"/>
              <a:t>CustGroupName</a:t>
            </a:r>
            <a:endParaRPr lang="en-US" dirty="0" smtClean="0"/>
          </a:p>
          <a:p>
            <a:r>
              <a:rPr lang="en-US" dirty="0" smtClean="0"/>
              <a:t>After selecting my field I </a:t>
            </a:r>
            <a:r>
              <a:rPr lang="en-US" dirty="0" err="1" smtClean="0"/>
              <a:t>clilcked</a:t>
            </a:r>
            <a:r>
              <a:rPr lang="en-US" dirty="0" smtClean="0"/>
              <a:t> on the Bind button </a:t>
            </a:r>
          </a:p>
          <a:p>
            <a:r>
              <a:rPr lang="en-US" dirty="0" smtClean="0"/>
              <a:t>Now it has been bind Now save it .</a:t>
            </a:r>
            <a:endParaRPr lang="en-US" dirty="0"/>
          </a:p>
        </p:txBody>
      </p:sp>
    </p:spTree>
    <p:extLst>
      <p:ext uri="{BB962C8B-B14F-4D97-AF65-F5344CB8AC3E}">
        <p14:creationId xmlns:p14="http://schemas.microsoft.com/office/powerpoint/2010/main" val="11346405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3535" y="615835"/>
            <a:ext cx="9692639" cy="5826530"/>
          </a:xfrm>
          <a:prstGeom prst="rect">
            <a:avLst/>
          </a:prstGeom>
        </p:spPr>
      </p:pic>
    </p:spTree>
    <p:extLst>
      <p:ext uri="{BB962C8B-B14F-4D97-AF65-F5344CB8AC3E}">
        <p14:creationId xmlns:p14="http://schemas.microsoft.com/office/powerpoint/2010/main" val="42713391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242326"/>
            <a:ext cx="10353762" cy="3695136"/>
          </a:xfrm>
        </p:spPr>
        <p:txBody>
          <a:bodyPr/>
          <a:lstStyle/>
          <a:p>
            <a:r>
              <a:rPr lang="en-US" dirty="0" smtClean="0"/>
              <a:t>After binding the field you need to publish you newly added Excel template .</a:t>
            </a:r>
          </a:p>
          <a:p>
            <a:r>
              <a:rPr lang="en-US" dirty="0" smtClean="0"/>
              <a:t>So close binding window and Excel template window and Now click on publish button which is near to Edit button.</a:t>
            </a:r>
          </a:p>
          <a:p>
            <a:r>
              <a:rPr lang="en-US" dirty="0" smtClean="0"/>
              <a:t>Now your template has been published for the reporting.</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205345" y="2181310"/>
            <a:ext cx="9543011" cy="4477184"/>
          </a:xfrm>
          <a:prstGeom prst="rect">
            <a:avLst/>
          </a:prstGeom>
        </p:spPr>
      </p:pic>
    </p:spTree>
    <p:extLst>
      <p:ext uri="{BB962C8B-B14F-4D97-AF65-F5344CB8AC3E}">
        <p14:creationId xmlns:p14="http://schemas.microsoft.com/office/powerpoint/2010/main" val="3325705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9352" y="0"/>
            <a:ext cx="10353761" cy="1326321"/>
          </a:xfrm>
        </p:spPr>
        <p:txBody>
          <a:bodyPr/>
          <a:lstStyle/>
          <a:p>
            <a:r>
              <a:rPr lang="en-US" dirty="0" smtClean="0"/>
              <a:t>Form Setup</a:t>
            </a:r>
            <a:endParaRPr lang="en-US" dirty="0"/>
          </a:p>
        </p:txBody>
      </p:sp>
      <p:sp>
        <p:nvSpPr>
          <p:cNvPr id="5" name="Content Placeholder 4"/>
          <p:cNvSpPr>
            <a:spLocks noGrp="1"/>
          </p:cNvSpPr>
          <p:nvPr>
            <p:ph idx="1"/>
          </p:nvPr>
        </p:nvSpPr>
        <p:spPr>
          <a:xfrm>
            <a:off x="1080048" y="1073598"/>
            <a:ext cx="10353762" cy="3695136"/>
          </a:xfrm>
        </p:spPr>
        <p:txBody>
          <a:bodyPr/>
          <a:lstStyle/>
          <a:p>
            <a:r>
              <a:rPr lang="en-US" dirty="0" smtClean="0"/>
              <a:t>Next step you need set some parameter in form setup form</a:t>
            </a:r>
          </a:p>
          <a:p>
            <a:r>
              <a:rPr lang="en-US" dirty="0" smtClean="0"/>
              <a:t>Go to Account receivable&gt;setup&gt;forms or you can directly search.</a:t>
            </a:r>
          </a:p>
          <a:p>
            <a:r>
              <a:rPr lang="en-US" dirty="0" smtClean="0"/>
              <a:t>Set the parameter of the form as in the following picture.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64" y="2697011"/>
            <a:ext cx="8380443" cy="3861730"/>
          </a:xfrm>
          <a:prstGeom prst="rect">
            <a:avLst/>
          </a:prstGeom>
        </p:spPr>
      </p:pic>
    </p:spTree>
    <p:extLst>
      <p:ext uri="{BB962C8B-B14F-4D97-AF65-F5344CB8AC3E}">
        <p14:creationId xmlns:p14="http://schemas.microsoft.com/office/powerpoint/2010/main" val="1814497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0791" y="666275"/>
            <a:ext cx="10353762" cy="3695136"/>
          </a:xfrm>
        </p:spPr>
        <p:txBody>
          <a:bodyPr/>
          <a:lstStyle/>
          <a:p>
            <a:r>
              <a:rPr lang="en-US" dirty="0" smtClean="0"/>
              <a:t>Go to Configuration button related to the link.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791" y="1458710"/>
            <a:ext cx="10848714" cy="4705350"/>
          </a:xfrm>
          <a:prstGeom prst="rect">
            <a:avLst/>
          </a:prstGeom>
        </p:spPr>
      </p:pic>
    </p:spTree>
    <p:extLst>
      <p:ext uri="{BB962C8B-B14F-4D97-AF65-F5344CB8AC3E}">
        <p14:creationId xmlns:p14="http://schemas.microsoft.com/office/powerpoint/2010/main" val="19012197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68778"/>
            <a:ext cx="10353761" cy="1326321"/>
          </a:xfrm>
        </p:spPr>
        <p:txBody>
          <a:bodyPr/>
          <a:lstStyle/>
          <a:p>
            <a:r>
              <a:rPr lang="en-US" dirty="0" smtClean="0"/>
              <a:t>Print management</a:t>
            </a:r>
            <a:endParaRPr lang="en-US" dirty="0"/>
          </a:p>
        </p:txBody>
      </p:sp>
      <p:sp>
        <p:nvSpPr>
          <p:cNvPr id="3" name="Content Placeholder 2"/>
          <p:cNvSpPr>
            <a:spLocks noGrp="1"/>
          </p:cNvSpPr>
          <p:nvPr>
            <p:ph idx="1"/>
          </p:nvPr>
        </p:nvSpPr>
        <p:spPr>
          <a:xfrm>
            <a:off x="913794" y="1836169"/>
            <a:ext cx="10353762" cy="3695136"/>
          </a:xfrm>
        </p:spPr>
        <p:txBody>
          <a:bodyPr/>
          <a:lstStyle/>
          <a:p>
            <a:r>
              <a:rPr lang="en-US" dirty="0" smtClean="0"/>
              <a:t>Now click on Print management option  which is on the same screen .</a:t>
            </a:r>
          </a:p>
          <a:p>
            <a:r>
              <a:rPr lang="en-US" dirty="0" smtClean="0"/>
              <a:t>Here we need to set our newly published Report Format.</a:t>
            </a:r>
          </a:p>
          <a:p>
            <a:r>
              <a:rPr lang="en-US" dirty="0" smtClean="0"/>
              <a:t>For this Go to &gt;Customer Invoice</a:t>
            </a:r>
          </a:p>
          <a:p>
            <a:r>
              <a:rPr lang="en-US" dirty="0" smtClean="0"/>
              <a:t>Click on Original&lt;Default&gt; if it already available it’s ok other wise we can add clicking on the new</a:t>
            </a:r>
          </a:p>
          <a:p>
            <a:r>
              <a:rPr lang="en-US" dirty="0" smtClean="0"/>
              <a:t>Now under the setting go to Report format and here choose your format like I am choosing here </a:t>
            </a:r>
            <a:r>
              <a:rPr lang="en-US" dirty="0" err="1" smtClean="0"/>
              <a:t>MySalesInvoice</a:t>
            </a:r>
            <a:endParaRPr lang="en-US" dirty="0" smtClean="0"/>
          </a:p>
          <a:p>
            <a:r>
              <a:rPr lang="en-US" dirty="0" smtClean="0"/>
              <a:t>You can also change the destination like I set it as Screen.</a:t>
            </a:r>
            <a:endParaRPr lang="en-US" dirty="0"/>
          </a:p>
        </p:txBody>
      </p:sp>
    </p:spTree>
    <p:extLst>
      <p:ext uri="{BB962C8B-B14F-4D97-AF65-F5344CB8AC3E}">
        <p14:creationId xmlns:p14="http://schemas.microsoft.com/office/powerpoint/2010/main" val="16370811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2547" y="748146"/>
            <a:ext cx="9268690" cy="5295205"/>
          </a:xfrm>
          <a:prstGeom prst="rect">
            <a:avLst/>
          </a:prstGeom>
        </p:spPr>
      </p:pic>
    </p:spTree>
    <p:extLst>
      <p:ext uri="{BB962C8B-B14F-4D97-AF65-F5344CB8AC3E}">
        <p14:creationId xmlns:p14="http://schemas.microsoft.com/office/powerpoint/2010/main" val="29463215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04" y="235528"/>
            <a:ext cx="10353761" cy="1326321"/>
          </a:xfrm>
        </p:spPr>
        <p:txBody>
          <a:bodyPr/>
          <a:lstStyle/>
          <a:p>
            <a:r>
              <a:rPr lang="en-US" dirty="0" smtClean="0"/>
              <a:t>Printing final output</a:t>
            </a:r>
            <a:endParaRPr lang="en-US" dirty="0"/>
          </a:p>
        </p:txBody>
      </p:sp>
      <p:sp>
        <p:nvSpPr>
          <p:cNvPr id="3" name="Content Placeholder 2"/>
          <p:cNvSpPr>
            <a:spLocks noGrp="1"/>
          </p:cNvSpPr>
          <p:nvPr>
            <p:ph idx="1"/>
          </p:nvPr>
        </p:nvSpPr>
        <p:spPr>
          <a:xfrm>
            <a:off x="980297" y="1561849"/>
            <a:ext cx="10353762" cy="3695136"/>
          </a:xfrm>
        </p:spPr>
        <p:txBody>
          <a:bodyPr/>
          <a:lstStyle/>
          <a:p>
            <a:r>
              <a:rPr lang="en-US" dirty="0" smtClean="0"/>
              <a:t>Now we are all set to see our output </a:t>
            </a:r>
          </a:p>
          <a:p>
            <a:r>
              <a:rPr lang="en-US" dirty="0" smtClean="0"/>
              <a:t>Now go to </a:t>
            </a:r>
            <a:r>
              <a:rPr lang="en-US" dirty="0" err="1" smtClean="0"/>
              <a:t>custInvoiceJournal</a:t>
            </a:r>
            <a:r>
              <a:rPr lang="en-US" dirty="0" smtClean="0"/>
              <a:t> form and select any record and click on View&gt;use print management.</a:t>
            </a:r>
          </a:p>
          <a:p>
            <a:r>
              <a:rPr lang="en-US" dirty="0" smtClean="0"/>
              <a:t>Here it will ask for debugging if you set you model user parameter for debugging other click no .</a:t>
            </a:r>
          </a:p>
          <a:p>
            <a:r>
              <a:rPr lang="en-US" dirty="0" smtClean="0"/>
              <a:t>Your report will download in excel format.</a:t>
            </a:r>
            <a:endParaRPr lang="en-US" dirty="0"/>
          </a:p>
        </p:txBody>
      </p:sp>
    </p:spTree>
    <p:extLst>
      <p:ext uri="{BB962C8B-B14F-4D97-AF65-F5344CB8AC3E}">
        <p14:creationId xmlns:p14="http://schemas.microsoft.com/office/powerpoint/2010/main" val="111345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919" y="243840"/>
            <a:ext cx="10353761" cy="1326321"/>
          </a:xfrm>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879" y="1753041"/>
            <a:ext cx="9917084" cy="4612828"/>
          </a:xfrm>
        </p:spPr>
      </p:pic>
    </p:spTree>
    <p:extLst>
      <p:ext uri="{BB962C8B-B14F-4D97-AF65-F5344CB8AC3E}">
        <p14:creationId xmlns:p14="http://schemas.microsoft.com/office/powerpoint/2010/main" val="13586620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729" y="222398"/>
            <a:ext cx="10353761" cy="1326321"/>
          </a:xfrm>
        </p:spPr>
        <p:txBody>
          <a:bodyPr/>
          <a:lstStyle/>
          <a:p>
            <a:r>
              <a:rPr lang="en-US" dirty="0" smtClean="0"/>
              <a:t>Electronic reporting destination</a:t>
            </a:r>
            <a:endParaRPr lang="en-US" dirty="0"/>
          </a:p>
        </p:txBody>
      </p:sp>
      <p:sp>
        <p:nvSpPr>
          <p:cNvPr id="5" name="Content Placeholder 4"/>
          <p:cNvSpPr>
            <a:spLocks noGrp="1"/>
          </p:cNvSpPr>
          <p:nvPr>
            <p:ph idx="1"/>
          </p:nvPr>
        </p:nvSpPr>
        <p:spPr>
          <a:xfrm>
            <a:off x="913794" y="1439359"/>
            <a:ext cx="10353762" cy="3695136"/>
          </a:xfrm>
        </p:spPr>
        <p:txBody>
          <a:bodyPr/>
          <a:lstStyle/>
          <a:p>
            <a:r>
              <a:rPr lang="en-US" dirty="0" smtClean="0"/>
              <a:t>Go to workspace&gt;Electronic Reporting</a:t>
            </a:r>
          </a:p>
          <a:p>
            <a:r>
              <a:rPr lang="en-US" dirty="0" smtClean="0"/>
              <a:t>After that click on Electronic reporting destination</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52" y="2510456"/>
            <a:ext cx="8400358" cy="3923595"/>
          </a:xfrm>
          <a:prstGeom prst="rect">
            <a:avLst/>
          </a:prstGeom>
        </p:spPr>
      </p:pic>
    </p:spTree>
    <p:extLst>
      <p:ext uri="{BB962C8B-B14F-4D97-AF65-F5344CB8AC3E}">
        <p14:creationId xmlns:p14="http://schemas.microsoft.com/office/powerpoint/2010/main" val="31063243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594" y="978463"/>
            <a:ext cx="4394805" cy="5253004"/>
          </a:xfrm>
        </p:spPr>
        <p:txBody>
          <a:bodyPr>
            <a:normAutofit fontScale="92500" lnSpcReduction="10000"/>
          </a:bodyPr>
          <a:lstStyle/>
          <a:p>
            <a:r>
              <a:rPr lang="en-US" dirty="0" err="1" smtClean="0"/>
              <a:t>Chosse</a:t>
            </a:r>
            <a:r>
              <a:rPr lang="en-US" dirty="0" smtClean="0"/>
              <a:t> your format and need to set the file destination so click on New button then Name </a:t>
            </a:r>
            <a:r>
              <a:rPr lang="en-US" dirty="0" err="1" smtClean="0"/>
              <a:t>lilke</a:t>
            </a:r>
            <a:r>
              <a:rPr lang="en-US" dirty="0" smtClean="0"/>
              <a:t> I set Screen(pdf) as name .</a:t>
            </a:r>
          </a:p>
          <a:p>
            <a:r>
              <a:rPr lang="en-US" dirty="0" smtClean="0"/>
              <a:t>Choose file component name I choose Sales Invoice.</a:t>
            </a:r>
          </a:p>
          <a:p>
            <a:r>
              <a:rPr lang="en-US" dirty="0" smtClean="0"/>
              <a:t>After that click on setting pop up window will open and set it according shown in picture.</a:t>
            </a:r>
          </a:p>
          <a:p>
            <a:r>
              <a:rPr lang="en-US" dirty="0" smtClean="0"/>
              <a:t>Then check the convert to pdf so output will come in pdf format.</a:t>
            </a:r>
          </a:p>
          <a:p>
            <a:r>
              <a:rPr lang="en-US" dirty="0" smtClean="0"/>
              <a:t>Now save all setting we are all set now to print our report in pdf format.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848" y="978464"/>
            <a:ext cx="7050886" cy="5253003"/>
          </a:xfrm>
          <a:prstGeom prst="rect">
            <a:avLst/>
          </a:prstGeom>
        </p:spPr>
      </p:pic>
    </p:spTree>
    <p:extLst>
      <p:ext uri="{BB962C8B-B14F-4D97-AF65-F5344CB8AC3E}">
        <p14:creationId xmlns:p14="http://schemas.microsoft.com/office/powerpoint/2010/main" val="29130710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533" y="411920"/>
            <a:ext cx="9702800" cy="5878813"/>
          </a:xfrm>
        </p:spPr>
      </p:pic>
    </p:spTree>
    <p:extLst>
      <p:ext uri="{BB962C8B-B14F-4D97-AF65-F5344CB8AC3E}">
        <p14:creationId xmlns:p14="http://schemas.microsoft.com/office/powerpoint/2010/main" val="40388872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417" y="127462"/>
            <a:ext cx="10353761" cy="1326321"/>
          </a:xfrm>
        </p:spPr>
        <p:txBody>
          <a:bodyPr/>
          <a:lstStyle/>
          <a:p>
            <a:r>
              <a:rPr lang="en-US" dirty="0" smtClean="0"/>
              <a:t>Final Output In pdf format</a:t>
            </a:r>
            <a:endParaRPr lang="en-US" dirty="0"/>
          </a:p>
        </p:txBody>
      </p:sp>
      <p:sp>
        <p:nvSpPr>
          <p:cNvPr id="3" name="Content Placeholder 2"/>
          <p:cNvSpPr>
            <a:spLocks noGrp="1"/>
          </p:cNvSpPr>
          <p:nvPr>
            <p:ph idx="1"/>
          </p:nvPr>
        </p:nvSpPr>
        <p:spPr>
          <a:xfrm>
            <a:off x="348528" y="1946434"/>
            <a:ext cx="3558454" cy="4063667"/>
          </a:xfrm>
        </p:spPr>
        <p:txBody>
          <a:bodyPr>
            <a:normAutofit/>
          </a:bodyPr>
          <a:lstStyle/>
          <a:p>
            <a:r>
              <a:rPr lang="en-US" dirty="0" smtClean="0"/>
              <a:t>Now go to Customer Invoice Journal form click on view&gt;Use print Management or you can click on Original preview.</a:t>
            </a:r>
          </a:p>
          <a:p>
            <a:r>
              <a:rPr lang="en-US" dirty="0" smtClean="0"/>
              <a:t>Now you report will print as following.</a:t>
            </a:r>
          </a:p>
          <a:p>
            <a:r>
              <a:rPr lang="en-US" dirty="0" smtClean="0"/>
              <a:t>Here you can see the Customer Group name.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492" y="1180407"/>
            <a:ext cx="7780712" cy="5677593"/>
          </a:xfrm>
          <a:prstGeom prst="rect">
            <a:avLst/>
          </a:prstGeom>
        </p:spPr>
      </p:pic>
    </p:spTree>
    <p:extLst>
      <p:ext uri="{BB962C8B-B14F-4D97-AF65-F5344CB8AC3E}">
        <p14:creationId xmlns:p14="http://schemas.microsoft.com/office/powerpoint/2010/main" val="4036877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482" y="2521528"/>
            <a:ext cx="10353761" cy="1326321"/>
          </a:xfrm>
        </p:spPr>
        <p:txBody>
          <a:bodyPr/>
          <a:lstStyle/>
          <a:p>
            <a:r>
              <a:rPr lang="en-US" dirty="0" smtClean="0"/>
              <a:t>Thank you</a:t>
            </a:r>
            <a:endParaRPr lang="en-US" dirty="0"/>
          </a:p>
        </p:txBody>
      </p:sp>
    </p:spTree>
    <p:extLst>
      <p:ext uri="{BB962C8B-B14F-4D97-AF65-F5344CB8AC3E}">
        <p14:creationId xmlns:p14="http://schemas.microsoft.com/office/powerpoint/2010/main" val="3247076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355" y="416894"/>
            <a:ext cx="10353762" cy="3695136"/>
          </a:xfrm>
        </p:spPr>
        <p:txBody>
          <a:bodyPr/>
          <a:lstStyle/>
          <a:p>
            <a:r>
              <a:rPr lang="en-US" dirty="0" smtClean="0"/>
              <a:t>Click on the new button to create configuration provider</a:t>
            </a:r>
          </a:p>
          <a:p>
            <a:r>
              <a:rPr lang="en-US" dirty="0" smtClean="0"/>
              <a:t>Give the name and respective Internet address to do the configuration.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420" y="1769227"/>
            <a:ext cx="9753600" cy="4623260"/>
          </a:xfrm>
          <a:prstGeom prst="rect">
            <a:avLst/>
          </a:prstGeom>
        </p:spPr>
      </p:pic>
    </p:spTree>
    <p:extLst>
      <p:ext uri="{BB962C8B-B14F-4D97-AF65-F5344CB8AC3E}">
        <p14:creationId xmlns:p14="http://schemas.microsoft.com/office/powerpoint/2010/main" val="3736453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907" y="160338"/>
            <a:ext cx="10353761" cy="1326321"/>
          </a:xfrm>
        </p:spPr>
        <p:txBody>
          <a:bodyPr/>
          <a:lstStyle/>
          <a:p>
            <a:r>
              <a:rPr lang="en-US" dirty="0" smtClean="0"/>
              <a:t>Components of Electronic reporting</a:t>
            </a:r>
            <a:endParaRPr lang="en-US" dirty="0"/>
          </a:p>
        </p:txBody>
      </p:sp>
      <p:sp>
        <p:nvSpPr>
          <p:cNvPr id="3" name="Content Placeholder 2"/>
          <p:cNvSpPr>
            <a:spLocks noGrp="1"/>
          </p:cNvSpPr>
          <p:nvPr>
            <p:ph idx="1"/>
          </p:nvPr>
        </p:nvSpPr>
        <p:spPr>
          <a:xfrm>
            <a:off x="1046697" y="1406107"/>
            <a:ext cx="10073971" cy="4895573"/>
          </a:xfrm>
        </p:spPr>
        <p:txBody>
          <a:bodyPr>
            <a:normAutofit/>
          </a:bodyPr>
          <a:lstStyle/>
          <a:p>
            <a:pPr marL="0" indent="0">
              <a:buNone/>
            </a:pPr>
            <a:r>
              <a:rPr lang="en-US" dirty="0" smtClean="0"/>
              <a:t>There are there types of components of electronic reporting</a:t>
            </a:r>
          </a:p>
          <a:p>
            <a:r>
              <a:rPr lang="en-US" b="1" dirty="0" smtClean="0"/>
              <a:t>Data Model: </a:t>
            </a:r>
            <a:r>
              <a:rPr lang="en-US" dirty="0" smtClean="0"/>
              <a:t>Provides the structure through which data is available to the designer.</a:t>
            </a:r>
          </a:p>
          <a:p>
            <a:r>
              <a:rPr lang="en-US" b="1" dirty="0" smtClean="0"/>
              <a:t>Data mapping:</a:t>
            </a:r>
            <a:r>
              <a:rPr lang="en-US" dirty="0" smtClean="0"/>
              <a:t> Data mapping is for the mapping of data sources in Dynamics 365</a:t>
            </a:r>
          </a:p>
          <a:p>
            <a:r>
              <a:rPr lang="en-US" b="1" dirty="0" smtClean="0"/>
              <a:t>Format: </a:t>
            </a:r>
            <a:r>
              <a:rPr lang="en-US" dirty="0" smtClean="0"/>
              <a:t>Format is the output of the report</a:t>
            </a:r>
          </a:p>
          <a:p>
            <a:endParaRPr lang="en-US" b="1" dirty="0"/>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GaBGk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M0UAFFFFABRRRQAUUUUAFFFFABRRRQAUUUUAFFFFABRRRQAUUUUAFFFFABRRRQAUUUUAFFFFABRRRQAUUUUAFFFFABRRRQAUUUUAFFFFABRRRQAUUUUAFFFFABRRRQAUUUUAFB7UUGgCrFeRSXLwZ2yIeh71azXLamzLqcrKcMCOc1p6VqQlAhnwH7H1rWVJ2ujNT1sa1FJxSisjQKKKKACiiigAooooAKKKKACiiigAooooAKKKKACiiigAooooAKKKKACiiigAooooAKKKKACiiigAooooAKKKKACiiigAooooAKKKKACiiigAqs93Gt39nfhj0z3qwK57xBn+0F+bB28EVcI8zsKTsdCDS1h6Xqm3bBcH6NW0CDjBBB6UpRaYoyuh1FJS1JQUUUUAFFFFABRRRQAUUUUAFFFFABRRRQAUUUUAFFFFABRRRQAUUUUAFFFFABRRRQAUUUUAFFFFABRRRQAUUUUAFFFFABRRRQAUUUUAFB6UUHpQBWlvIYrpIZDgsOGNWa5/xDzeR8kcdafpeplCIbk5X+Fv8a1dL3boz9prZm7RSKysoZSCD0IpRWJoFFFFMAooooAKKKKACiiigAooooAKKKKACiiigAooooAKKKKACiiigAooooAKKKKACiiigAooooAKKSloAKKKKACiiigAooooAKKKKACiiigAooooAKKKKACiiigAoooNAHLan/yEp/qKrHr/ACIqzqn/ACEZ/qKr13Q+E5JO0jU0vUypENweOzVtqQRkHiuPbpjjHtV/TdRe3YRy5aM9D6VlVpX1RrCR0QpaZG6yIGVsg96cK5vU2FooooAKKKKACiiigAooooAKKKKACiiigAooooAKKKKACiiigAoooNABRSUtFwCiiigAooooAKKKKACiiigAooooAKKKKACiiigAooooAQVz3iD/AJCA/wB2uhrnvEH/ACEB/u1rRfvXInsUBgjnpV/TdSa3IjmJaM9D6VQ7Cjr2zXTKKaME7M66N1kQOrAg0+uYsL17R9pO+H09K6K3njuIhJG2Qa5JQcTeE7ktFJQKgsWiiigAooooAKKKKACiiigAooooAKKKKACiiigAooooAKKKKACiiigAooooAKKKKACiiigAooooAKKKKACiiigAooooAKKKKACg9KQ0UAYHiH/j8j+lZx6ehrR8Q/8AH5H9Kzq7afwo5pbl7TdQe1ISRt0f8q6CKRZEDoQQa5HjuMVZsLyW0fj54yclf61FSlfVDhO251FFQ2s8dxEJI23D+VTd65Xo9TouFFFFABRRRQAUUUUAFFFFABRRRQAUUUUAFFFFABRRRQAUUUUAFFFFABRRRQAUUUhoAWg9KKDRcCKeTyomkIztGcVmDXIyP9Q/51fv/wDjzl/3a5Ve1b0oKW5nOdjb/tuP/ni/50f22n/PF/zrForX2MTPnZtf22n/ADxf86P7bT/ni/51i0UexiHOza/ttP8Ani/50f22n/PF/wA6xaKXsohzs2v7bj/54v8AnR/baf8APF/zrFoo9lEOdm1/baf88X/Oj+20/wCeL/nWLRR7KIc7Nr+24/8Ani/50f22n/PF/wA6xaKPZRDnZtf22n/PF/zo/ttP+eL/AJ1i0UeyiHOza/ttP+eL/nR/bcf/ADxf86xaKPZRDnZtf22n/PF/zoOtpj/UP+dYtFHsohzskupRNdyShducdaZRRWq2sR1Ck7HgGlooQ7lmwvpLRgMloz1HpXRW80c8YkjbIrlAPbOKls7qS1fdGfl7rWVSkpLQqMjqzS1VsruO6iDI2D3FWfxrkatubpi0UUUDCiiigAooooAKKKKACiiigAooooAKKKKACiiigAprnCk+lKeaRvun6ULcT2MptajDFfJY4OKT+20/54v+dYx+83+8f50ldfsomHOza/ttP+eL/nR/baf88X/OsWij2UQ52bX9tp/zxf8AOj+20/54v+dYtFHsohzs2v7bT/ni/wCdH9tp/wA8X/OsWij2UQ52bX9tp/zxf86P7bT/AJ4v+dYtFHsohzs2v7bj/wCeL/nR/baf88X/ADrFoo9lEOdm1/baf88X/Oj+20/54v8AnWLRT9jEOdm1/bcf/PF/zo/ttP8Ani/51i0UexiHOza/ttP+eL/nR/baf88X/OsWih0ohzs2v7aj/wCeD/nWbqNyLq5EoUr9ar0U404rYTm3uLjB65oooqyQqa0uJLSUPGflP3lqGihpNAdRY3UV1HujbnuPSrIrkYJJLd/NhOCOo9a6HTr6K5TG7EncGuOcGjeE76F2ikorM0FooooAKKKKACiiigAooooAKKKKACiiigAoooNABRSd+9L2pAJ+tZT60isV8lzg4zmtP865KX/XP/vGtqMYyZE20jY/ttP+eL/nR/baf88X/OsWit/YxMvaM2v7bT/ni/50f20n/PF/zrFpaTopCVRvY2f7bT/ni/50f22n/PF/zrFoo9lEfOza/ttP+eL/AJ0f23H/AM8X/OsWij2UQ52bX9tp/wA8X/Oj+20/54v+dYtFHsohzs2v7bT/AJ4v+dH9tx/88X/OsWij2UQ52bX9tp/zxf8AOj+20/54v+dYtFHsohzs2v7bT/ni/wCdH9tp/wA8X/OsWij2UQ52bX9tJ/zwf86P7aj/AOeD/nWLS0eyiHtGWdRuheTrIqkbRjrVaiitErEN3CjjuKKKYEtrcS2sokjOR0I9RXRWN5HdIGU4buvpXMU+GSSGQSQnBBz9aznTUioycTrqKo6bqEd0u0nbIOoPer1ckk09ToTTCigUUhhRRRQAUUUUAFFFFABRRRQAUUUUAFFFFABRRRQAUUUUAFFJmmtIqIzyMFUDJJ6AUAx9RzSpGpaRwqjqScCvPvGHxP0/TXe10pBe3AyN4PyKf615Xr3izXdcYte37+Wf+WUZ2oB9O9elh8rq1tXojzsRmVKlotWe56x438OaWxS41CNpB/BH8x/SuYvvi9pceRaafcz+hLBRXi/fPelr1qWTUYr3nc8qebVm/dPUpvjBM6sq6JFs775DVaP4prkBvD1sf91zXmw46cfSk7d66VlmGX2TneY4hv4j1a3+JmiSYF1o91Bzy0bhgPwrb0/xP4W1AhbfVlhkPRJxt/WvDvwAPril79j9RWU8qpNe47GtPM6qfvan0QbeTyxJGUmTsyMGH6VCeDzkeua8P0TXtX0aUSaffzQjOSmcqfwPFeieHPiLYX7Jba9ALaY8C5hHyfiK4K2Aq0lfdHoUcxp1XZ6M62ipGixEk8ciTW7/AHZY/mBqM8GuFNHdYKKKKpoAooopAFFFFAGN408TaR4P8O3Gv65O8Fhb48x0j3tz0wO9U/h7458N+PNGbV/DN6bm2STY6yIUdG9GXqK4r9rn/khWsf8AXWL+Zrg/hvn4Z/FTRYc+VoPjXTImHaNLtVGR9TzUc1pFKN0fRuq39ppWm3GpX84gtLeMvLK3RVHJrl/ht8SfCnxC+2f8IxdXFx9kYCXzYSmMjqD3riv2jNQu9e1PQvhTpUjC812YNfFDgx2in5ifTPP5Vm/s6afaaZ8VviJp1jCIba2uY4o0UdAuQKObUHE93zkZpa821eP4z3upXcmm3/hPSLBXK2yzQyzyyAdM4IC5+tN+CPj/AFjxcniPSvEVjaQaz4euhbXTWjkwykg4ZM9Bx3p8yFZnpdFeB+APH3xb8e/2xZ6HaaBZrp2ozW76neK+z5W+VFiUkscYycjrXRfCz4heJrn4g6l8OvHtlZQ67ZxfaILmyyIrmL1CnkdQRRzK4WPWqKKKoQUUUUK4x0E0kEvmRNtI7V0OnX8d0mM7XHUVzlCM0bhkJDj071E6akhxk0dgOlKKzNL1JZwI5flk9+9aQrjcXF2OhO6FooopDCiiigAooooAKKKKACiijvQAUHpTHdVUszBVAySa4Lxj8TNN0ovaaaBe3Y7qf3an3PetaVGdZ2grmVWtCkrzZ3ckixqWdgoHcnisDWPG3hvSztutSh3f3UO4/pXhviDxbr2uSN9svpFiP3YYm2qPy61gV7NDJbq9Rnj184/59o9ovPi7pcZItdPubgdiSFzWZL8Yrgn93o8QHo0hJ/SvKqK745Thl9k4JZniHtI9JHxS5/eeH7bn0Yirlr8S9Gk+W60a5i/2o5MivK6TtVvLMPbRWEsxr31dz3DTvFXhXUWCw6mYJT0SddtbP2eRo/NhZZ4z/HEQwr527YrR0bXNW0iXzNOvpYWH8Ib5PxB4rlqZVbWEvvOqnmvSaPc/worjvDnxGs7zZb+ILbyJDgfaofu59xXamNXhS4t5UuIH5WSM5FeZVpTpO01Y9OlWhVV4sjopPelqDWwUUUUAFFFFABWf4h1ex0DRLvWtTk8uzs42lnYAkqoGeB3rQrhvj7/yRnxRnn/QZPl/4CaG7ILlr4bfEfwn8Qra4m8L6hJci1ISZJYvLdSejYPbg11c80cMEk8kipHGpLs3AA7mvk34d/8AFtdV+HnjOPEejeJdPXTtTI4Cy5yjn3PNevftK+ILqDw1Z+DdEdv7Z8UTrZ2+w8pEcB3+mM1nGbsymjofAXxU8F+N9bvNG8O39xcXdmu6TzICisM4O0nrzXb189fB3QbLwv8AtE63oNgqxQWWiQRDAwCcncffn1r0TxPH8XLrW7pdBu/DGkaVFtWGW8jknllOB1CkBefrTUg5T0GivLvhB478R6x4y1/wR4utbH+1tH2OLqxY+TcI2eQD93p61zdh8Q/idr3xE8U+EfDem6O6abcKI7+6DLFbR4HDAElyT6Yp8yDlPdaK8a8K/EDxtofxUs/h78RoNKnl1OLzNOv9NVkSU/3SGJP8q9l/HjtmmncloKKKKYBSxllcPGxVx3FJR2osmBvaZqSzgJKdsg/WtKuO/iBBIbsRWzpepliILhtrDox71y1KfY1hPubNFJnIyORRWJsLRQKKACiiigAooooAKKKKACikJprNgcnFAD+9Mk+UZLbfeuQ8YeP9J0Am3R/tl52ijPQ+56V5J4k8eeINadg90ba3OQIoTgY9z1rvw2W1sR0sjgxGYUqPW7Pb9Y8WaDpHF9qcKMP4Q2T+QrldQ+LeiRErZ2t1c4/ixtH614mSzHczFie5OTSfXn617FLJaMfidzyZ5xVl8KPVp/jDMSfJ0dQPVpM/yqivxSLMS2g2jZ64Yg15v3pTkjqcfWulZXh+xzPMcR3PUrf4naW7bbrQpU/2o5a19P8AGPhS/IUX01mx7TJx+deK0EA9QKiWVUXs2XHM6y3PoiKJbiLzrSaK6j7GJwT9aYysp2sNp7g8V4LpupX2mTCawu5bZwc/I2B+I6Gu/wDDvxKZtlt4itlnTtcw8FfqK4K2XVaWsdUehRzKFXSWh3VFLatbX1ot5plyl3bMM5X7w9iO1Nrhv3PQVmroWiiigAooooAKKKKACiiigAooooAKKKKACiiigAooooAKKKKAFBZWEiMdw6HuK3NL1MTAQzfLL796wqOvIPSonBSQ4ycXodiOlFYul6pjENycf3WNbIORnjFckouJ0RkmLRR3oqSgooooAKKKKACiiigAooooAKKKKACiiigApDQaiuZo7e3kmmcIiKWZj0AoSu7A3ZXINU1G102zku7uVIoYwSzMa8N8e+Pb/XpHtLNpLbTh0CHBk+tQfEjxdN4j1FoIGZbCE4VOgc+p9a5HPccGvpsuy6MY+0qLU+cx2PlJ8kGIOD2z7Up5NJRXteh4wUUUUDCiiigAooooAKUnJJpKKBeh0vg3xfqHh2XarNcWTnEkDHjHqPSvXLC7stW05dS0yQPAeHUfejPuK+fu/wDL2rd8G+I7rw7qguIy0lu/+vi7Ov8AjXl43ARmueC1PSwmNlBqMnoezZ5packlvdWcOoWbb7WddwIP3T6Gm/XrXhrqj3+a6TCiiihAFFFFAHlf7VdpdX3wT1a3s7eW4maWLEcalmPJ7Csv4oeDbvxL8AtJexjca3o1pBeWeF+cOgBI+vBr2jJGcEj6UHli3OaiUblKVjwj9mbSte17VtU+JnjK1eDU7tUsrSKRSrRRqoDEA+pzV/4K2V9B8X/iVcS2ksUct2vkSSIVVzz0z1r2gnPXHbt0oye/P15o5UPnPlLTnsR4l8QR/GPQfFWq6x9tb+z4okke3MJPyCMKcD61137Kul3Gn6/8QjJoN7otvPfpJaWtyDvSMq+Bk9cCvoAMwTaGIXngGmS5aNkyeQcd8Ucuoc1z5c+A/wAQ5PBdr4oj1Tw7q11pEuu3LJqFhEZtkmcFWUcjgDmut+FWn6x4y+OerfFS60a70jSEslsbGO6Xy5ZsY+bb2GAa774MeB7rwDp2s21xqEd2+oanLfI0Sldivj5T6niu654ySSBgE8kUlF3DoFFFFaEBRRRQAUGiigA5BznB7GtjS9TziG4PPZqx6T69PWplBSKUmjsAc8jpTjXP6XqbREQznK9j6VvKyuoZSCD3rjnDkZvGVx1FJzS1JQUUUUAFFBpOaAFqrqN7b2FtJc3UyxQxruZm7VNPMsMTySOERBliegFeCfE/xhNr+oPZ2shSxgbCgf8ALQ9yfUV14PCSxM7LY5MXilh4X6knj34g3mtu9np0j29gGIyvDSD3PpXCjj+f40eueufyor66hQhRgowVj5OtVnVk3N3Ciiit7szS0CiiigAooooAKDRRQAV0HhDxXqXh25HkSGW1Y/vLdj8rf4Vz9L2NRVpxqq09S6U5UXeDPftL1Cx1zTV1LS5A6H78X8SN3BqUdM9RXinhLxBeeHtWS9t2JjYYmj7OvuK9shnttR06LVLBt1tOMkf3G9DXzWLwrw8/I+jweKVeGu4lFFFc51BRRRQAVxfxzhluvhF4ngt4nllksJFSOMZZjtPQCu0o9ev+FAHiWm+CZPFn7K+meHri3kh1CPTVlt967XilTJBwe/b8a539m3SvFHizxc3jTxxaSwSaFaJpenxyKVJZRhnwfXnmvo88nnn69qCSTljk+tRyIrnPGvCdleR/tUeKL2S1mS3k0yNUlZDsJyeAe5rhNdeJPip4hPxd0vxLqNmZB/YqWiSPbFMcAKh6+9fUGTt25OOO/pShmHG449M9KHEVz5z/AGc9MFr8a/FN1aeF9Q0DTLiyia0gvFbdsyeee/tms7wd4zuvB3xs+Id3ceH9Q1PSpbxVubiyQvJbsAMZTup4r6d3cbuSoIPXr71wXw98C3Xhfxz4r8RTahFcR67KskccYIMQAH3vXpU8tiuZHnGl/wBo/Fb476F4utdD1DTfDfhyJmWe9iMT3EjdlU844r6D4/A9P60EkjGSRjg+9BPJPrWkU1uS3cKKKKYgooooAKQjI/rS0UWQGlpepNCVgnOVP3W9K3UYMoZSGHrXIHnrVzTb+S0YK5LRH9KwqU+xpCdtzpRRUcEqyxh0YEH0p+a5jdO4tFJmloAKKKKACg9KSkY/KcnHHWgBk0scMbSSsFVRuJPQCvHfiJ8RZbmSXTNCkKRDiS4U4J9hSfFzxpJdXMmh6bLiCMf6RIp++f7oNeZdiOx7V9Bl2WqyqVOp4GY5g7uEBzsXZmY7ixySecn1pKSivf5eXRM8K7erCiiimO4UUUUAFFFFABS/z9aSihXE0jV8O67qWhXq3VjMw/vxk8Sj0Ir2Pw3rdh4nszPZYiuo/wDX25PT6V4P2q7o2pXmk6hFfWUpjkjPHoR6Ed68/GYGNZc0dz0MJjJ0nyvY93Iweev8qKh0PVbXxFoqapaLtf8A5bxd1buam/X3r5+zTaZ78ZKSTQUUUUFBRRRQAUUUUAFFFFFwCiiilcLBRRRTEFFFFAwooooAKKKKADGe9aGmak1uwimJMfYntWfR1GOPxqZRUlqCdnodfG6yKGUgqRwadXM6ffSWbhWJaMnken0rooJo5ow8bBgfTtXJOm4nRGdySiiioLCiiigAooooAKKKKACiiigAooooAa3UV5b8bvEjQW6aFazYklG6fHZfT8a9NvpltrSW4cgLGhYn2FfMXiPUpNW1u61CRtxlkOPYDgfpivVyrDe1qc8tkeXmmJdKCjHdmd/hj8KKKK+rdrnzGr1YUUUUAFFFFABRRRQFgooop2AKKKKQgoFFFA+h6J8HNeWG7bw/dyf6Pcf6gE/df/6/9K9ClTy5GjbqrEV8/WlxJa3UdxESHiYOpHXIr3+2uk1LSLHVI8YuIl347HHP6189mVH2dX2i6nvZZW56fsn0CgBvTtUGoXK2en3F5J92GNpCPYDNeBfDW08d/FzT73xpc+PNR0Cxa5dNOs9PhQoqqSNzk9enTivPcmj0rHpHhfx3daz8WPEXgmSwgih0mKN47hWJeQsD94dAOK7wZb7vpxn1r56+BFtrln8f/HFp4kv4dS1GK0hV7mNNokT5trFc4Brd8c2tnb+IbmTxV8dJ9FWSZjbWdtNBB5CnoCDktj8KnnKse0fmD7jrWB4U8X6F4ou9VtdGnlml0q5NrdhoyuyQZ4Hr0ryj4C+JNZ8a6b4t8J33it9Tj0+byrLWbXasro3Qg4xniuV/Z88DXN/4r8amPxj4gthpuulGEUqj7UVJyZfl5zjtjrRzhyo+oDnB28ntgfzpO+O/p3NeW/FKyWPVvtGufFyXwtpTRBYLOJ4YHZh1Ys3JH4VyvwW8aXp+MN/4HtPGieL/AA/9h+1Wl4zq0kUmRlS68dzT5mHKj0Lw546utV+MGv8AgV7CCO30qCKVLlWbfIXzkEdB0ruuQB6nr7V82f2X4o1j9qLxhYeGtcTRI5LOA3l35Qkm8sA8Rg8ZJzzWlqd/4u+EnxQ8N6ffeLbzxH4d1+Y27pqCr5sMh6FSuM8+uKOcOVH0Hz9SOpHvSH/INeafFez26yt1rPxUk8J6OE2x20XlQvI/dg78kdOgriPhJ4yuoPjW/grT/HP/AAmnh24sjcQzyOskkMgIyNygZ6mjnDkPoIA9s/l1pPc8L+tfOXijxLqF38W9a0Hxt461PwRpduVOkmBFiinyB8xlZSOvb9a9F8Q+JLv4efBS88QXOuL4muLSItbXuwATbiAmduQcZ60c4+RHpPO3PB7Hmg/p0/GvmDR9ctdY8Npres/tArpviO4i89bS3niS3t2IysbIeT2zyK9W/Zz8dX/j74eJqeqeU99azvaTTRDCTbejj3NHMiXGx6TRRRVCCiiigBO2Ooq7p2oPatsY7ov5VTpOn09KUkpIpSsddDMkyB423CpBXK2N3JaOGXlD1U10dpcx3MQeM59R6Vx1KfK9DaErk4opKWoLA0nalPSoZ5ViheRsBUUsT7CjfQTdtTzn42eJTZWC6LaSbZ5xulx1CV4tgduK1/F2qyax4jvL9myC5WLvhQeP0rI9u1fZ4HDLD0lHqfIYzEOvUb6AKKKK7TkCl4z/AE60ldZpOmaLD4JbXtRt7q5k+1CDZFNsGCM5+6axq1XStpuaUqftL+Ryf6elLXWNoej6xotzqXh+S5gns13zW07biU7kHjP5Vlab4Y1zULdLm109mhk5RmkRd34E0o4iDWrtYJUpIyPz/Ciuh8MeFrvVPEf9lXUclt5f+v3MqunocE881BqvhvU7XWf7Njtmmd2YQqrqxYA9Tg8U1iKbly31B0ZqPNbQxKK19R8N63p9o15dWLLboRvkV1dVz0ztJrI/Aj61pCcZ35XcmcJQdpIKKKKokO+e/rXe/CPxALPUzot23+iXvEe7oslcFUkUjQyxyIxDKwbI7EdKwxFFV6bjLc2w9Z0Kiktj6CmjMMjRt1BptM0y+Gr6BYasMFpYsSY7OBzTsY9xXyzVrp9D6iMuaKl3FooooKCgY4GRnv2AorC+IGvR+F/BWseIZEEpsrV5lQj77KOM+3FAG8oywHIye46CuB+E/j258bal4qtbjT4LNdD1R7GMxlmMqr0Zs9D9K4P4d+GfiT428M2njjUPiNqWm6jf5ns7KCFTaxKfuqy556c8jFM/ZITUll+IUepXFvJqS+IHE9wiZjMoABYD0JrO7uaWVj3wKxJH19+lNZgqFznbt3Zx7dPrXgvii3sLGa6TxD+0FcWmrgu0cEdxbxJC3UKY+T6Vo/BvWNb+Jvwe1CHWNeuI761vJLf+0rDaksyoThhkY6Cr5xWPTvBPi3RPGWlyapoFxLcWsNxJAzvEUKsuAwwfqK3R1HHQZPHWvmr9k/wbPd+H5daXxZr0CWusTg2SSL5M5XHLjaSc555rtfiNaW0OvXM/if40z+HbSQqbTT4JoLdoh7k5LfkKSk2ricUmevnIPzKaWvD/ANnXxlquqeMvFHhS48Tx+J9N01kksdRGNzqc5DEcHoO9e39z6GnF3QmrC0UUUxBRRRQAUUUUAFGeMdqKKNwJ7G7ltJNyncndTXR2lzHcxiSM5B7VyucdKfbzS28geJsDuvrWVSmnsXGbR1velqpYXsd2gK4Dj7wz0q3XK00bpp7BRSZoxSGI3auO+KviU6F4faO3cLd3XyRew7muxbgV89fFfWDqvi24RX3Q2xMUYzwMdTXfluG9vX12RwZjiPY0fNnJMzMxZmJYkkk9ye9JRRX2CWlj5S922wooopkhRRRQMKKKKACiiiiwBRRRQAUcelFFEXZjOn+HHiBtC1+MyufslwfLnB6c969iuYljm+U7o8ZBHfPQ187HofXtXuHgXU/7Y8FW80h3TWbeS/PbtmvCzXDqLVSJ7WVV3K9NmjNJHDA80rhI0Us7HooAyf5V5FB8aNQ1y4u38D/DvW/Eum2szRPfRyLFG5Xrt3da9Y1G2ivtPubG4z5VxE0cmO4YYOPzr5/0Gw+J3wPgu7HT9Fg8XeEPOe4j8hgl1bgnk7TnOK8ibakj1oK6ue2+Cdek8SaBHqk2kXukSuzKbS7XEi4OOa2/4QcjHc15jJ8YtBvvg/q/xA0YSyDT4tsltONskM5OFRh9TXlmgeIrfxF4bTXvEHx8XSteuozLHZWtxEkNsf4Y2U8npz0qnJdCuU+oe/Tr0wc0Y5HBGTjkc14d8PviLrPiv4C+J9VurqM6rpEU9t9utgAs21TtkXGRk4BrL+Gvhv4j+PfhvYa9qvxKv9MZ4GNnBYxjnGfmlY8tn046UKTFyo+he5xzzj6+/sKMY69PXGK8Y+CvxG1a8+FXiHUvFE0d3f8AhySeGaVRj7QIw2CcepArF+GuifET4k+F08c33xE1LRpr9nk06xtIFMEUYOAXDfeHHrSc+wKCPRfh347uvFHjHxZoNxp8FtHoV0LdJEYlpevJzx27V3mDjgE8Z4FeBfswxarD8QPiNDrdxDc6il+qzzxLtWVhn5sds17T4o0uTWtCudMj1K7015o8C5tWCyp16Eg0KTsBU8GeLtD8Xw302g3Ek6WNy1rOXjK7ZFPIx36Gt8dP5c4z9K+Y/wBmHwTc6h/b96vi7xBarZa66NBDKoS5KseZPlJycc4IrqtT1zxf8SPi9rngzw74il8NaFoCJ9tuLaMNPM7DIALdPwoU2OyPciMdc/lSdtx6YJwOSfwrwDxNdeNfg94t8PyzeLb/AMS+HNWu1tJ4dQVRLA7dCrDGfpX0Bw2GUYB5HriqUriaBQSSPl4PJBox9QPcV5d8U7RP7XN3rfxafwrpBjUQWNu8UL57sWfJOfpXI/BvxneD4xX3gqz8bL4y0F7P7TbXjsjvEwHKlhwTRziUWe/0UUUxBRRRQACp7O6ls33Ifl7r2NQUUmk1Zh5nU2d1FcxB4zn271YrkreWS3lEkR2nv6Guh06+juo+yuOq5rlqUuXVG8J33LlFAorI0CiiigAooooAKKKKACiiigDlvinemx8FXzq21nUIPxNfOnavdPjtIU8HxqP47lVP5NXhVfUZNBKhKR8zm8268YhR/kUHp6V0/hvS9L/4Ry+1/VY5rmKBxHDbxvs3ucck/jXp16sacbs82lByaRif2bef2WdUERNn5nleYP73pj8KqY6enrXfa1Jps3wtSTTbea2hOogvHK4badrZwcDIpnhzQ9O1J7WB/Cup+ROFR7tpduD/AHgMdK5IYxcrlJbHTPCtySizhoYppiRFGzlQS20ZwKZx65GM8V6X4Et7TSte8QabJbtO1vBJ+9MhGUGPlIA4+tcnpX9mahqZ8rw/ezJs/d20E+4g+pO3IFXDF3b93YmWGsl7xggEttAy3t0q1qenXmmvDHeReW00YlQZ6qehrq/E/h21t/CsWtRabdaVcfahC1tJLvVuDznGe1anjafw/b3OjLqWn3N3K9jCPll2Ki4HTrk+1Q8cm48qLjhGr8zPNRz9KU5weCa67WvD9jo/ipbL7LeX1rLEskMUTYcg9mx/Oret+HLQ+E7rVho91o9zbSqoikl8xXUkDP65rV46GjtuZrDT2ucNxzyMe9J+B967z+wNJi8P219baVdayJYd088NwA0J/wBzFQeF/DFrN4dfWr6D7UZJfLggNwsAG085diPT0qZY2na9gWFm3ucVnjP6d6K6vxpo2m2OnWmoWJWCSXMc9mLtJyh9Qy9q5ToMeldFGrGrC6RjVpunLVgc4yOteyfCi6a68Ey27HP2SfC/Q814529+1epfBI50nV05wHQ/jgVxZnG9FPsduWycazXc6u+t47yxntZfuTxtG30IxXg3w/0v4rfCu3u/Cmk+ErTxHoxu5JdOvBciMRK5J+ce2a9+J6detHr6Hr6n6+teA0fQo8X+D/hDx5pnxX8UeJfGUdvnU7aPZPbH5ARu+UfTIrn/AAl4T8deBvE3iHzfh/Y+LZNUvWntdUknXcqEkqrbuQOnSvog9MgKMHucYHr70qkYPJbPfpS5B8x45+z74R8X+H/E/jDUvFGnWtidUnjkh+zHMQAHIX6VmeENF+I3w/8AiJ4mXT/CcWuaT4g1P7ZHc/aQnkKWOdw9cGvdfT26e309KUYAIwMHkjHB+vrRyBzngev+EPGGifGbU/GY8H2/jSxvrdFgR5RvsiByo3ds96s/D3wp44X48y+NPEPh6w0jT5dKMEcVm4YRHK4Bx1b3r3MAD8OnbFHPIzyPoOD3pcgc54Rqnhz4naL8cfE/jfwxo9ld2FzBBGILqTabsAchD2I/rUn/AAi3j34j/ErQ/EHjHQ4PDuiaFI00FmswkluJOxyPTrXuSsOikZAOCDnHr6ilx0IGBnGaOQOc8J8a+EPFmnfGy58dW/hW38Y6bc2yxQwSSASWpHUgN0zR4O8J+Op/jzZ+Mte8L6fouljT5IRBaOCIOVwHx1Y17rgccDocjoKXgt1BbPfqfenyBc8m8Y6h49vJL7R9Q+FeneI7GRmS2nS5XYUI43q3Q1leDfhBqZ+BGq+BfEV4kNzqUjTxJE5dLI5yiqfQdK9uPfnJx19T70Hr3I9CeKOQLnhvhg/EPw1oVv4f1P4U6drc1pGIUvrWZBHKoGAzAjOSMV6t4JOqNoUb6xollo12zlmtLVgVUdiccZrcHHQ89iR0o47cCjlQXCiiiqJCiiigAooooAQ9c1LbTyW8nmREjHUetR0Gk7NajvY6awvY7qP5SA/cVaBrkI3aJxJG2xhXRaVeG7iyUYEdTjg1y1aVtUbQncunpXPfEK9/s/wdqNwpw4iKr9TXQmuG+NkjL4Hmx/FOi/hzVYaKlVin3IxMnGlJrseCUUUV9wlbQ+LvomFFFFMArubGzur/AOFDQ2cL3Ew1EN5afeIwOcVw1TRXNxCMQ3E8Q/6ZyFefwrGtTlUa5XazRpTmoL3le9ztdBs5fCvh/VrvWNkM93bmCC33ZZs9yO1Sab4ctl0LS7xbe91eWYbiY7nasGD0PpXBySSSNukkd27MzEnp706O4mjQxpNKsZ42rIwH5CuSWCk1fm1Z1RxUYu1tD07VriG3+MllI8ionlqpbfnGVxgn61gxeG5rrx1NbanM9lHO0jxYYbpFzwFJ6ZrjWkld1Z5GZ+Bu7j8aV553kVnmkZ1PG6Qtt+nOapYNwV1LokR9ZUrprrc9SsrGOz8J6/H/AGXdWIeLIW5uN5cg8cE15Sv3RUslxcSZ33Ez5XaQ0jNnn3NRdPQe2a2oUHS5m3e5FeuqrSSCilII60ldPWxzX0uFL06UlFAz134P3Rn8IXto2SbacMoz2aunPt0riPgc2U1hOeI1Pt7V2w6CvlsVFRrzR9Pg5c1GAtFFFYLVHS9wrF8c6DD4o8Ian4fncxpf2zw7/wC6SCAfzraoz165PcUNAeE+AG+NHg3w5B4MTwdp+oNZAxWerG6xEIz0Zl6kir3wM8C+MNA0vx5aeI3SDUdYv5JoryE/K7PGMuvcfMTXtHuM/wCJpD0HcDvjkewqOTUrm0PnP4deGviD4L0S88Mn4Z6Xq+oyTSMNZluFKShujSE85HpXbfs2eEfEHhXwZrOn+IrWO2vLrU5ZgIjlGVs/MvtzXq544JwM9D0oIzjI6DjcOAPTtQoajc9Dwn4OaT8Sfh9f3fhOTwnBf6Pc6nJcjVEuQBHG55+XrngVRsPCPjXwd8SfE2rt4FtPGkGr3LTWd7JcKHt0PSM7uigcV9B8nOduM5xj9KU889xz6/hRy2FzXPFvgl4Q8ZaT8UvE/iLxNpFlp0OqQRmFbRgYlxuyo+nH517SOgHqM0PgAhj8ueaDjPf6YzgVSVkJu7Cij+Xc+lFMQUUUUAFFFFABRRRQAUCiigBY5JIpBJE21v51v6ZqCXKBH+WUdj3rn6AzBg6fKw6EVnOmmOMrM7CiszRb57kGORSSP4h0rTrkkmjpTuipq9z9j0y4uj/yyjLfkK+WrmQzXEkznLO5Yn15r6S8fsyeDdVZev2Z8fXFfNJOT047V9BkcPdlM8DOZvmUQooor3zxCSCGWeZYYI2llc4RF5LH0rUl8M+IIo3kl0e8REGWbZwKXwUf+Ku0sbv+XhTjPvXReN7S+TWtVm/4Sa1WLznP2b7VJuA/ubcYzXHVxEoVlCOiZ006HNScjhDwcHg+lL/L1FdcdN0XRdAsL/VLS41C7vxuSJJfKSNc8c4OTU934e0mabQtQsPOXT9SfZLFIeUb0zR9bgnsP6rJq9zivp/niiuw8S2vhiz1ltFs9PujOlysbXDy8KCegXvx3rWutG8JQ+MU8OfYLx3mAUzecB5TEdhjkUPGxVrR31BYRu/vHnA56c0cZHvXoFlonhe71658Nx2t2JoVk2XTyj7654KgdOKwfDNnBItxG3h++1adHIHlOY0UZ78Hmn9cja9hLDSva5zygnGATnpgZNOljkhcpNGyMBkhhiu313RLDQ9X0S+WwmWG6IL20kvzRvn+8OOtR/FefT38QzW6ad5d0AubgyEjGOm3GPxzQsXGpUSitBug4QbbOJooznnpRXWcodOa9K+B9yfN1XTiflkjEgHuM15t3H1rt/gmx/4TJl7NbPn9K4swgpYeTfQ7MDNxxEbHoGrrfNpN4ukSRrqHlt9leYfIH7E15X/wlnxvgtZNNl+G9hdX21kW7gvttuc8biOvvivYW+/g44J9wKbzjnn6jpXzbVz6WLseK+BfgxPa/CrxN4f8RXtuNT8SyPcXDQcx28mcoB9DiqvhGD4h+ENDt/DepfC3T9eeyj8uLULWdFEq9mYEcE/0r3UH6/n/AEpBx93C/QUuUOY4G6sfEGs/CXW7G88OWWkatd2kscdlayBgSVIXJHerfwW0XUtA+FWjaJq0JgvoLVo5oS2cHJwCfxrtATgDJFIeoxxjgZ5/GmkFzxb4L/DvWdP8I+NdB8TWf2NNZvp/I+YEGNwwDDHbkVnfDy3+MXw90EeB7bwdZa5aWkjLYakbraiRsSRvB7D0r3teMdue3p6UhXIwemelSqaHznj37P8A4Q8ZeHPFPi/UfGCQtPqt0sq3EJ+SQ4O7A9AeK9gP3Dnj5SOmce9O5zk4J/LJo9ctjPX/AOtVKNlYV9Twj4aaN8Sfh14p1rRYPCcGraRqurG5jv1uQvlozEkleuQCata54R8deCPixq3jnwNpdvr2n60qfb9Pll8uTKjAIJ4r2wA46Yz2Hf60elLlHc8Ov/DHj/4oeK9DvfF2i23hnw5o1x9pW2E3mzTygcZ9BzXuOAF2qAFA4HpS/wAW7OT64/zikHbOevrz+dFhXPBvE/hHxbo/xs1PxtD4StvGunX0Ijto5ZlD2bewbgD3qbwD4T8cf8L3/wCEy17w7Y6Tp8umtDHFaOCI+uA+OrV7pk85J5o4xjHBOcHmlyD5goooqyQooooAKKKKAClRmjcSR5Vh0xSUUAdBpmpLcDy5CBIP1rRzzXG9GBBKt6it3RL97j9zIpJX+IdPxrmq0rao2pzvoatFFFYGoUUUUAFFFFABRRRQBw3xugabwTJIq58mVXP8v614Ie4r6c8aWP8AaPhm+tOpaIkfUc18xsrIxRhhgcEe9fS5LNOjKJ85nELVYyCt/wAO69b2Wk3ejalZNd6fcsHKq+1lb1B/Cufor2KtKNRWkeTTnKOqOo1LxJp8nhuPRdO0o2scd0s6s77y2AfvevWtBvGelTahZ6nc6PcteWwQYFwRFx3C9jXD0Vg8FStY2WKqXTOp07xWtr4rv9YayMlvfB1lhLAMFb0IpdF8R6XpNxfR2umXC2F5D5bJ5wEyH1D1ytFP6rTd/uF9YnodTrHiPTp/DR0TT9OnhT7Qs3myy72bg5zmrOo+KNB1Q2bajoU0jWcKRoyTBS+0dD7VxtFCwVNJDeKqNvzOxtvG7r4ouNWnst0MsBt1iRsNGnbBqK98S6X/AMI3e6Lp+n3kQuirmae5MjBgQfy4rk6Kn6lSbQfWqiuzrdE8R6Ho8q3ljpF3HdhNpUXP7lmx1K1BYeJoH0y40vW7Br21lmM6mOTbJG5OflJ4xXM0VTwdPUFiZ6GlrVzpM6wrpVhLa7cl2llLk1mjoO3FFFb04KCSRjUk53Yter/BeMx+HNTuGGFeRVB968oHX3HIr2/wHZ/2b4Fs4WyJLkmZs+54rzs1ly0VHrc78rjetzeRpjpzS0UV4R75y3xR8ZWngXwde+IbqD7V9mUEWyyqjyZPbPatjw/rFprWkWepW80X+k20c5j80MyBgDg4+uK8q/a68O6PqHwq1DWryzWS/sUAtpixymTyMZx+dXfC3h7w38PPhQ/i/wAP6NFa6mdCEzusjsXfy92SGPTPPAqblWPVJbi3hcJNcQxMTwHkCk/makRldQyMGU9CDkV89fBn4Y6D8QvA1p408eTX2u6nq5eU772RUtl3EBY1XgdKufBOTUPCXxs8S/DNdRuNQ0OC1W8sluJC72+SPkBPUYNLmCx716ds5/SonuLVZFikuIEc9VMgDe3BrN8aao+heEdW1iMFpLS0eZQBnJA4rwz4J/C/RfH/AIDh8Z+M7jUtU1zVHeZbhb2RPsw3fKEAPBGemMUOQWO7+Fni/Xte+JvjjRdTulmstKuI0tIwgBUFAccV6VNdWsbBZrmCNv4Q8iqfyJrwb9mnS20P4lfETS21C5vFtriJFuLlsyMNueT6jOM+1U9VtfgteazqUaaP4p8Y3xnb7Tc2cdzdLA5P3VdTtGPapUgsfQ7zRxwtN50aoozvLDb9c9K4v4afEbTPGv8AbUcMK6edLvzZhZLlW84DPzL9cV5p+zIsfirwN4t8Ma19tvtHttUlt7a3vy3mRxbQQhOQRjNZf7NHw98Hale+K7u90aKabTdeZLNzIw8pV3Yxg89B1o5mFj6Rmnt4B++uIYh28yQL/Onxukih43SRCcBkYMPzFeJfExfhNP48uY/EEOueJ9b2J5mmWfnzrAmB/AnCk+5rn/2fb+Gz+OPiDw9oNvrWn+HH05bmPTtTjdXhk3DkK2SByablroFj6PooOQTnvzRWhLCiiigAooooAKKKKACkJwM0env0rV0vTDIRPcA7eqr61LkorUqMbkGnadJdEPJlYh+ZroIY1iQIigACnKNqgKMDsKdXJOo5G8YpAelcZ8YoTN4FvNoyYysn5V2ZzWX4ls11DQry0YZEsTCnQly1IvzM8RHmpSXkfL560lPljaGR4n4aMlWz6jg02vu4y5tT4qStZCUfrRSr1GRn8cUxM2tM8LazqOni/tYYjalynmPKFAI65zVl/BPiJJvLktYkXAIkaYCNs+jd6u3s6/8ACp7CFZl3G9k3IG5x83bNS+NbpZPCfhqFLgP+7+dFbvnvzXmqvVcltq30O90aXK/KxzV3ouqWurjSZrV/thICxrzu9x6itCfwbr8UUkn2eKUxDc8ccwZ1H+6K7O51Kxt/Hmlyz3EYSTThEkoIIRynBNZnhbR77RfFcms6heW0VnEXZ51nVjOD2ADHOfccVH1uryr0KeGp82hyejeH9U1ZJZLOFfKhOHkkcIqn6mug8RaAmk+AdPkntIUvmuGDyIclx9e9WU8vxB4IutP0toEuVv3ma3Zwm5CTgckA4yO9S62g03wNo9pdXUE8sN5ukSOQNtHHynkn8qmVepKSb77Fxo043XSxzkHg7XpokcW8MbyLvSKSYLIw9l61oeDdJgksvEKalZqbi0tSVEg5Rhmun8Qzahea1Hq2h2OiXtuwVobmV8MmPXLjGPpWZ4fvJZ5fFs9/Nai5ltiG8txsZsfw881UsRWqQ18vzFGjRjO68zzvv0xx2oo9+xor1Vuea1oFFFGaAPUfgjCy6drNwRhSEQH3rsuw9cZxWN8OLFtP8Bwl1Ie8m8w/7vatoddvYk8Hpj0r5XE1OevUZ9ThKfLQgiMzwAuDPCDH9/Lj5fr6URTQypvimjkXGcq4Ix9RXzb4b8I23jb9oL4hWWs6nqA0i2uI3lsbe4Ma3B+bbuIOcDngVnHwJHp/7Qcnw40TXtW0vwvf2YvLmzgumIbaM7Fc8qDjk9ea5ec6VHQ+o4p4Jt3k3EMu3r5bhsflT3IRWZ2VQv3ixwBXztrXhmx+GPxz8Ff8IbPc2NjrTyxX1q07yxSgL94hm6+9X/iCLr4gftBQ/Dm+1C8s/DenWH2qe2tZTG12xGcFhzjtT5gse7QXFvcZ8i4hlI6hJAxH5GnsyqhZmCKBksxwBXzj8b/AWkfC3QLHxx4AmvNFvLO8jWaEXbyRXKMcEFWPWr3xh1TUPGfjzwB4Ba/udP03W7T+0NR+zymNpeCfL3DscdqHILHdftAeLtS8L/DW41zw5fQJeLcwoXXbKAGbB46dK73RJmudGsrqVlMstukkjBQuSVBJ44FfN/7Rvwn8N+Efh1JrHheTUNMVbqBLi1+1NJDcfNwSGPB962v2i/FGqaZ4N8FeHtOmvoIdaeCO9ksVLTmIKuVTHOSP51PMx2Pe47q1kkMUV1bySA4KLKpIP0zXnP7RHizXPCHhjSb/AEG6S3uLjVobaRmjD5jZgCMH61454z0nwza+Gzc/D/wT8QtM8T2m2W1u/sNz+8cHkSEkg5+ldb+0Hd6jf/BjwVeaxA1vqM2p2LXMTLtZJCU3Ajsc5p3Eke/wFmtopGONyqWwMckcmuL+InxD0/wdrGgabcWq3MmsXgtQVuAn2cHoze3vXZ2hAtYGBGREnI6/dFfPH7S3g7w3N8QfBN5LpiPcapqyRXzhmBmTH3TzgfhTb0BLU+iIZop13wTRyANgsjBsD3xTDdWqy+Ubq3En90yrnPpjNeN/GxrT4TfCCe28DWqaQ+oXcdsHQk7PM6uCxJ7VLpfwA8E3fheA3smp3OtzW4dtVbUJTKJiMlwc4xmk5BY9kH9M/WlNeOfsoeItY1rwZqOnazfSX8uj6pLYxXTtud0TGNxPU817EOVDYxmrTuJoWiiimIKKKKACkopTxQAduuKs2NnJeP0Kxjq1S6bpz3TCSRSsWenrXQRRrEgRAAorGpV5dEaQhfcjtbeO3iEcagDufWpT3p1NauW7bubbIyfGMLXHhXUoVGWa3fA/CvmMjDMO4Jr6vuEEkDxsMqykGvl/xDZPpuuXllIDmKVhz9eK+gyKfxwPCzmHwyM+iiivoDwi9oV8NO1i1vnRpFglVyinG4A560mv3y6prV5qSx+V9olaQLwSufeqVFZ+zhzc0lqXzyiuVM6aPxDp13oVtpeuaZJc/ZMiCaGTYwB7GnXvipJdR0trWx+zWGmsPJgDZJ9ST61y9FZrC03K7/q5f1iaVkausaql94ok1hYWQPOJQhPIA7Vo3PiaKbxtH4h+yOEVgTEX54HHNczRVewpaLsrC9tU189TpdH8TR2HjC6142rus/mfutwyN+e/407SfElnDoU+jahYzywSTmYPbzeW/wBCe45rmKKl4Wm/w/ApV5o6bxL4lt9Th02K0082y2H+rDtvBGe9M8W63peukXa6fPBfsFEjmXKHHoO1c5RRHCU4NNBLETmrMKKKK6DACcCu9+CULHxPcXGPlit33H0zjFcFn8jxXrHwaszb6DqWqOMNO4hT6D/9dcGZT5cPJdzty+PNiInVt13e5paKK+eR9HsFFFC/eHbJxQCGGSIS+V50fmY3bdwzj1x6U2K5tpSwiuYZCvUJIGI/Kvn34j6HN4n/AGodP0M6vqGm2kujFrn7I5R5EGDszngE456kVnfG7wnpfwfm8O+M/Ar3umzHUkt7q3+1SSR3SnGdwY9etZykVyn0tJJHGu6SWNFwDlmCg/nTILi3nBaGeKUDujhvw4ryz41t8OJtR0k+NbnVLu6ki/0XSbR5WMwPOTFHyce5FeX6He6RoPx88JReCdJ8R+HdP1MtBfWeoW8kMUvT5lRyQTz1puWoWPqVpYlfY0sYfbu2lxnHrisfxd4js/D3hPVPEBkiuUsLZ5hHHMoMhUZ2qfWvEfit4dm8VftOaRoP9rXunWk2kE3bWsu15YwVJj3DGMkDNdH8SfhP4F0X4M+IoLHSXaK0tZ7u28+4kkMUuwDcMnpwDgnrmk5O47HongHxZp/i7wjpniC3MVqL63Wf7O86s8YIz83+eK6COSORBJHIjo33WVgQfoRXi37PHw68IyfCrQdbTR401LUNKEVxc+Y5YiRMNxnA69qz/gBrreCX8Y/D/X7ggeHpXvLR5GOXtj8wwDnIHNCmDR7wssTSNEssbSqMtGrAso9xTzwcd68W/Zi0+81S3134j6tv+0+I71ntgx4jgUnaAOgB4P4V7T+AA7AHIq0S0FFFFMQUUUUAFFFFABRRRQAUdiewpDx1q7p2nyXTbmykQ65/ipOSjuCi5bEVlaS3jhVGE7tXSWlvHbpsjH1PrToIkijCRqFUVJ3rknUcjojFRCiiisywooooAKKKKACiiigBsg3DaeQe1fPPxT0KTRfFE7IuLa7PmxnHGe4/Ovodq5b4ieG4/EWhvEF23MXzQv3z6V3ZdifYVddmcOYYZVqd+qPnSipLmCa3neC4UpLGxRwRggio8j1r7FNNXR8k007MKKWkpgFFFFABRRRQAUUUUAFFFFABRQeKVQxOFUseoAGST6UXS1YavRGt4Q0iXW/EFtYxqdpYNIQOijqTXud2Y94ihGIogEQD0HFc78OvD/8Awjuh/bLhc6jeqDyOUXt/Otv09ehr5nG4h16rtsj6PBUFSpK4tFFFcp2nM/FDwpF428B6p4ZkuWtvtkRCSAZ2uOhPtXPfDrwn45sdGl8O+ONc0rVNFWx+xwx2ltskZdu0lmPfbkV6P2J7DqaKVh8x4n4f+G3xP8DW82i+BPGmlDQDK0kEGpWZkktg3OFPeuq+FPw3PhHUdU8Q6zqz634k1cg3l4ybVVQchEHYdK9CopcocxBf2cF9Y3FjdASQTxmOQHup6gV4x4Y+GPxM8FW8/h/wd4402Lw28rPAt3Zl57Xcedh6E8969uo7470OIcx5Z8IfhbfeB9a8T3V/rh1ZNZKESvkTE4+csenJzjHbFY3hL4Z/EjwPHeaL4P8AF2jJolzcPJHJd2jNcwhjzg9D7Zr2zmgcnA5NLkDmPN/gh8O9S8Axa+uq6wmqvqd+blZlTa/KqDn6kHpWH4a+G/j7wf4y1W68K+KNMTQNW1AXt1b3VrvmHJyEbt1r2TvjvRT5A5jx68+GvjTQviJrPizwF4g0qIaztN3b6nbtIFcDG5CP5VZ+H3w18T6L8Vr/AMdeI/EsGsT39h9ml2w7NrblOFA6KMcV6wOTgcmihQsFwPp2+tFFFUIKKKKACiiikAUDJYKvJ9KWNHkkEcalmPYCt/TNOS2AeQbpT39Kmc1BFxjch0vTPLImuFy/ZT2rWHSlorjnNyepulYKKBRSGBpmM/lT6KAPn34u6G2k+J5bmOPFrefvVwOA/f8AWuN5/i619I+PPD0XiLQ5LXbidMvA/o46D6V853ttPZ3clrcoySxMVYH1r6zKsV7WlyvdHyuY4X2VTmWzIaKKK9Q84cScYB49M8Z9aTcSACWx9eg9KSilbyHzMVs+v0zzgUrMzDaSdvpu4H0ptFDSfQE2uo4Fg2Q2PcHBpNxxyxIPb0PrSUUWV72C72uODN/ePvyR+VJuOep9+cZHvSUUcqbvYXM0rXD2oooppdEGu7CtLwzpU2ta3babD1kcKxA6J3NZ34E+3rXsPw08P/2DpD6ndrtv7xRsXH+rTtXHjsQqNJpbnVg6Dq1VfY6e58uIRWtuAIbaMJGB7VCODk9cg/40p60V8zHY+memh5/4G8C6h4f+Jvi/xVNfQS22uSI1vCgYPEFzkE9O9RTfD+/f48R/EEX0AsksDbG3IPmbiCM7vxr0Q9KXtmjlKuef/EXwJfeJvH3hLxFb30EMOhzPLPFIpZpdwwApHSqXxM+Geoa14xsvHPhDXhoXiW0j8rzHTfFMn91x3616dtbGdpx9KTBxnHFHLcVzxm9+Gfj3xnfWI+JHizTrjSrKdZ0sNLtfKE7r08wmt74t/DN/Fk+jax4f1T+wte0Rv9AuAu5FX+4w7ivR6XvjvT5A5jwnxv8ACv4nePNA+y+KvHGnCWF0eC2srYxwMwPLSevHau4+I3w3t/GXhPStPk1CSw1XSPKmsb+IZMcqADoe3Fd9Sds9qXIHMeX2+k/HIIltN4u8LCJCF+0jT2MxX1x03Ve+MfgXVPHPhTSNJi1KFLmzvoLmaaVTiQIQWwOxOCa9DpKLBzDYFMcEce7lEVMgccDHArgPjZ8P77xvZ6Tc6Nqsenavo16Lu0lkTdGzDsw7ivQe+O/pS07BzHnV/wCBdb8ZfDy+8N/EbVLK7vJ2DRz6dB5SQkfdIB6kHNc5aeCvjZa6KvhuH4g6N/ZixeQl01gftSRYxjd3OO9e0Cip5Q5jlfhd4H0zwB4VTQ9Oke4JkM1zcS/fmlPVjXVfrRRVpBcKKKKBBSUtABYhQCWPQAUAHT39q09L0wuRNcAheqqan0rTNmJrjl+w9q1gK56la2iNYQ6goCgKBgdqWiiuc2CkNLSd6AEPGK8a+OegtDqEOtwJ+7lGybA6EdDXszfSs7xHpVvrOjXGn3KbklXj1B7GunB4h0KqmcuLoKtScT5cFFaHiDSrjRNVn0+6Qh0JAJGMr2NZ9faxmqkVJHyFSDhKzCiiiquSFFFFABRRRQAUUUUAFFFFABRQKOOc/jRdWuxWd7Ims7ea8uo7W3UtLK4RQB3r3yyso9I0az0mIfLDGN59XPWuL+Evh3yV/wCEj1GMZ+7aoR1P96u4d2d3djlmPPsa+dzHEe1nyrZH0OXYbkhzvcbRRRXE0d6dwoAJOAAc8de9FH6+g96Qz50+Jmj6trn7Uumw6HrU2jajHozTQ3KLuyRj5WHoeldHL8LfG/i3xNpWo/EvxTp2oafpMvnW9jp1t5KyP2Z89egr1J/Dehv4oTxQ1hGdXSHyEutzbgncYzj9K1qiMbsbloeWfET4b69qHxD0/wAf+DtatLHWbWAwPDew+ZBImMZx/CazB8M/HmqfEnw1428UeKtPu5NJlZns7e2McaocYCdySc5z7V7NRTcNQ5jgNQ8C3tx8b7Dx6Ly3Fna6e1q1uVO8sccj06V1virR4PEPhrU9CuHMcOoWzW8jdSoYYyPpWlRTcQ5jy34PeDfiH4Mis9D1XxLpN/4bsozHbxJaFbjb/CGf24rzX9q7w3/anxN8K2mg30lvrOuRGxvIov4rbPLsfTkj8K+nKxJ/CugT+KovFVxpkcmtQxeTHdMzFo0/2ecD8qTjoNSLug6Xa6Lodlo9kgit7OBYY1AwAAKvdyR07Cj8vwopx2JuFFFFMAooooAKKKKACkNL1OOSewFbGl6Ycie6ALfwrUymooag5Mg0zTWmxNcAiMfdU9a30UKoVQAB0FHQdOKUVxym5PU6IxSAUUUVJQUUUUAFFFFABRRRQAUUUUAIaRulOpOvFAHm/wAU/A/9rRtquloq3iD95GB/rh/jXi00ckMjxSIyMhw6Ecg19YY4xXE+O/ANjr4a7tSLS/A++q/LJ7MP617WX5n7NKnU2PGx+Xe0fPT3PAvz/GitPXtC1PQ7owajaNEASFccq30Pes3sK+kjUhNXhqu58/KE4PlnuJRRRVEhRRRQAUUUUAFFH5/gM1c0vTb7VLsWthavPI38MYyF9ye1KUoxV5bDUZSdo7lTnAHU5xgdTXp/w58G/ZVTXtcj5HNtA3X6mtDwh4HstDKX2rsl5f8A8EKjKRfX1rp5pHmcs+OOgAxXhYzMHU9ynse3g8Bye/U3CeR5ZS8nU9MdAPSmUnXtilrzdFsemtdwooooGHAbOBwOvc+1c/qPjTwnpt/faff6/YWt1YoHu45HAeJTyDz1NdAK+edP8M6L4j/a18S/21YJfJZabBNDFLzHv+UAleh60ndAkev+H/iB4J160nudH8TaZdRWy7pmSUDYPU5pPDfxA8E+JNSfTtD8TabfXced0McoLce1eH/ErwT4Xuf2pPDGm/2XBb6fqFkXu7a2Xyo5ircBkHGPatf9oPQtI8PeN/hvq+h6bZaZdtrUdqzWkIiDxMDlTjg1HMy+U9z1vVtL0Sxe+1i/t7G2XrJPJsWue8P/ABM8Aa/fDT9H8WaXdXLHAiWYZb6ZrzD4tW9v4k/aj8LeFPESiXQ0sWuYbVz+7uLjcQM9jwAMe1Xf2qfCvhey+E93rVppen6VqGnSRvYXFpbrC6ybgAAV6g+houw5T2fVtR0/SbGS91S7gtLSIfPJK4Cj8a8c+OHxM8Max8F/E7+D/F1nPqEECMhtZ8SKPNQHHfoTXK/Fu4utek+D+h+JGddN1J4pL5JOBO+Fwr4/Pn1rpP2q/Bfg21+CurajHoem2N7ZRx/Y5YYlhZSXUFRt+8CCflNKUm0CiepeCLxV+Hei319cKF/syB5ZZpODmMFixP1rOtPil8O7zVRplv4w0p7pm8sIJRgt6DtXjn7Qd9qEPwG8CabbqRaaj9kiu1EpQOmxMIzfwg1q+K/C/i3XPAUvhq3+Dnh6xR4QLWaPU4w8D9mB8vOe/Wmm7BynVftT6he6b8I7m8028ltJhdwhZIWweSOMjsRXpOhsX0SxZiSxt0LE9c4rwf40afrmkfss2OneI38zVLV7eOZlk3YIfA578Yr3fQONCsAMY+zpjHpiqj8QmXqKKKaJCiiigAp9vDJcSCOIcnv6VJZWkt3Ltj4Ufeauis7aK1i2xr9T61FSoobbmkYXI9PsorRBgbn7tVyig1xuTk7myVgooooGFFFFABRRRQAh/rXn/wAUfA665EdR01VS/jXlQP8AWgdvrXoNNbnNa0a0qM1KJlWpRqw5ZHyfNDLBK0M8ZjlQkOh/hPpTK+gvHfgXT/EaG4i22l8AdsqrkN/vCvEvEXh7VdAujDqFq8Y7SD5o39we30r6vCZhTxEUnv2Pl8VgalGXl3MqiiivQOEKKKKACiiigAooooAKPb86s6dYXmo3K21jbyTyk/dRcn8fSvU/CHgOz0cpfa4VubzqlupysZ/2j3rkxGMhh1vqdNDBzrPyM34ceDP9XrmtxbYhzb25/i9Ca72aUzSB5Oh+Xjoo9KJ5XlbMhweyr91R7Uyvnq1WVWfNI+hoUY0ocsdw578miiiszYQ+uCcVS1zVdO0PSp9U1W6jtLS35mmfkCrwznggHtUdxDFcQPFPDHNEwOUlUEfkaT2Y0fLXw68T6L8QvH+t3vib4h6lY3Q1JY9Ds7S6aON48k8L3zjnNfQnivx14N8JyLD4i8RWGnSkDCTSDd+QryH9lqxs1l+IU4sbaSeDV3MLNCDjAYgLnp+FN/Ze0fRvE7+LfFPiKztNV1861NBIbyITG3jHRQG6VEW1Eto9t8MeKPD3ii2ebQNZtNUjU7X8iUNt/Cqmq+OfCOlXN7aan4hsLWawRZLlJZQpjVjwxz7149qem6f4V/az0G38KQrYjUrFzqVpbAKmOMMVHqajtvCmh+J/2tPELa3ZJexWWnwyxW8gzGX2gZKHhgOuDRzMVj2JfHng5vD8HiFfEFidLuJxbR3SyAJJJ/dzUE3xO+H8Wtro8ni7SF1ByAIhOM7j0APSvNP2udJ02w+D9hp+nWNvY20mvWoZLWMRKd24EhV4H4VN8efAfg/SP2fNVj0/QbC2axt1lhnSEeaHB+95g5JJ60czDlR6Rr3xF8DaDqSadrHinS7S7YgLE8wzz9K6E31kNOOom8h+xBPMM5cBNvXOa8e8CfD/AMHv+z+rXGhWlxcX2lPPcXM6CSZ5Nv3t5544qh8F9c0fSP2U4dR8X7rzSbWOaKeNxu81PMYLHjrzwPSjmFY9DHxZ+G7Xy2C+NNM88vtCGbqfTPSo/jH8QNO8D+CLnVVvrJb+SFpNOin5WZgMjGO1eW+NbrUdd+E2pzWHwa0yx0KSyaWG4muoY5Y042uESP8ArmrcCLe/sYJPeJHczJoxKPMm514wOT7UOTsNJHoXwk+J3h/xvpGnQrrFnPrslsJ7q0iJJQ98V39cH8CLGxj+FXhu6hs7eOVrFcyrEodhk5yw5rvKuN7EtIKKKKYgoop9vDJcS+XDz6n0ouA2NGkcRxjLntW/penrbqHkAaQjJ9qmsLGO1QYGXPVqtVy1Kt9EbwhYUUUCisTQKKKKACiiigAoPSig9KAOS+IXhG38TaflNsV7D80MuO/ofavAdTsbzTb2SzvImgmi+8pHWvqo1zfjLwlpviS0KXEYjuAP3c6D5lPv6ivVy/MXQfJPVfkeVjsuVb34bnzf/nmiuh8WeEdX8Ozt9qhMlvn5LiJdyke/pXP989PYV9PSqwqK8WfO1Kc6btISiiitDNhRRRQAUUUUAFFL14p9vDNczLDbxNJKxwFQZJpc3LuG5Ge+fugdvWu1+H3gyTV5V1LUgYdNiOSD1lI7Vr+EPh4kAj1HxITjho7MHk/71d5NKGVYUVY4kG1I1GAorxsbmPN7lI9jBYDXnqBNIGCRxoIokXCRr0QelR0fzoryEmj2NOgUUUUwCiiigAooooAKKKKACiiigAooooAKKKKACiiigAooooAKVFdnCxjc56CnQRSTSeXGm4n9K6DTbCO1QE/PL3aonUUEVGDluRaXpqwDzZgGlPb0rSoHX3pa43Jyd2dCVgooopDCiiigAooooAKKKKACiiigAooooAKKKKACkpaO1AFTUbC01C3a3vLeOeNhyrrmvOfEXwnsZt82j3BtWPSKTlM16hRW1HFVaL9xmFbDU6q95HzprHgHxPprHdYPcoP4ofmrnZrS6gJSe2miYdQ0ZFfVpA9KhntbWcYmt4pR6OgP869SlndRK01c82pk8G7wdj5R6HGCPwxS8Zxjn6Zr6bvdD0PyXkbR7B2UZ+a3XH8qxY7fSVwY9D0xD6i3H+FdcM4Ul8L+85ZZQ0/iR4FHbzyttjglkJ6BYya3dJ8F+JNQx5WmSRof4pRtWvaEn8niC3t4f9yICmyXE8nEkrMPTtUTzWptFWNIZVFO8nc4jRvhpZwEPrmoCZlOfs9t0+hNdnYx2enWottLtY7SEdSg+ZvrQeQAeg6UlcNSrUqu9R3O+lQp0vhQvfNFFFRtoattsKKKKQBRRRQAHGBngHg571yWl+BbDT/iXqvjqO8uXvtRtkt5bdgPLQLjGD17V1tFAHH6z4A07UviVpHj2a+uo73TIGhhhXGxwTnJPWnfELwHp/jK70G5vr64tjol+t7AIVB3svQHPbmuuHXPegcHI4osgucZ8Tvhx4f8fJatqn2i1vrJzJaXtnJsniJ54PpXNWvwQ0241C0ufFPi3xF4ris3ElvbajcfukYdDtH3vxr1f/HNB5680uVDUmcn8SfAPh/x5oEek6xDJGLdg9tPb/JJAw4BUjnsOK4nUvgFpes6TNp/iTxj4l17935dtLeTZFt6FU6E4GMn1r2KjvnvS5UPmZzGs+BdB1jwHB4L1qBrvT47dIVZyA42LgOCPun3Fcnb/CDULeAWcHxP8YR6eOEtROuVX0D9cV6oOOnH0oo5ULmZx/jfwDp3ivwFH4RvtQvI7ZDH+/DiSV9nQkmurs4Ba2kNspZliQIC3UgDqal7UVQgoooo3AKt6fYSXThjlYR39am0zTWmPnXGVTsvrW8iqq7VUADsBWNSqo6RNYQG28UcMQjjXCipBRRXLds2CiiigAooooAKKKKACiiigAooooAQ9Kr6hZ2t7bPBd28c8TDBVxkEVZoI4pptO6E0mrM8z8R/CnTLsPNpFw1nJ1Eb/NHn+lcDrHw/8T6fljYm5T+9Ad4r6JwKK9ChmuIpaXuvM8+tllCrsreh8pz2d3bsVuLWaMjqGjIxUHTrX1bNbwT8TQxSD/bUGqU+g6JICZNIsW+sC/4V6EM8tvD8ThlkvaR8v8dvmqSKCaT5YoZGJ/uoTXvotdJR2CaHpi4OARAv+FTpOIf+Pe2toB/0ziUVrLN30gZxynvI8X0rwb4j1Ir5OmTRxn/lpMNoH4112i/DO2i/ea7qIY94LY5z9WrupLiaX78zkelRHr3rlqY6vUVr2OqngKMHdq4mnwWOlWwtdIs47aP+8OS31NOYliSeT3NJRXFr9o7VZK0dAooopjCiiigAo5J4AJ9D0oooA5D4a+AdN8DtrL6fe3N2NVvDdS+cBhG54GO3Peuc174MaTceJbvxB4d8Sa54Tvbw7rptMmASZvUqeK9SoHXNJpDTaOG+Hvwx0PwfqV1rKz32r63cgJPqN/KXkK+2eAPpVzSfAun6f8R9T8cJe3L3eo2yW8kLY8tVQdQeueK6zA44HHT2pTQkg5mcp8U/A9j8QfD1vo+o3lxaRQ3sd4rwAZLR5wCD25q3488L2vi/wZfeF724mgtr2Ly5JY8F1HYgHjNdAeue/rSUxGJo3hu10vwZD4ViuJWtYbQ2yykAPjGM4HHesDQvhb4e0/4Wv8PLqSfUNJkDh2lwsmWYtkEehPH0ru6BxnHGetHKirnkA+BdpNox0PUPHXiu90VYzHFYvchURew+Xkge9drofgbSdO+HEXgORpbzTVtmt2MnysVb9OM11NL2x2o5ULmZ558MvhfH4GvB9j8W67qGnwo0dvp11KDDAGOflxz2r0OiiiyBu4UnGeaPU1d06wkum3OCsQPPvSbSV2CjzaEVlaTXUm1eE7tXR2dtFbRBI1x6mnQQxwxhI1AAqWuSpUctjeMbBRRRWZYUUUUAFFFFABRRRQAUUUUAFFFFAENzDDNG0c0aOjDBVhkGuD8SfDDRdQLz2DNYTHn5PuZ+lehUn861pV6lJ3izGrQp1VaSPn3Wvht4l00lobdL2P8AvQdfxFcvdabf2rFLmyniYHnMZFfVJpksMUq7ZYUcejLmvUp53VjpNXPNqZPTfwOx8oEY+9nPvkUnT1/nX1FNoejTf6zSrJz/ALUK/wCFc/8AZNHSVgmh6WMHGfIBP8q6oZypfYOaWTtfaPAY4pJDtWJ2J9EJrW0zwr4g1Ej7LpdyVP8AEybVr26KSKH/AI97O1h/3IQKdJdTyDDTN9BxSlm038MbDjlMftSPPNH+GMikPrmoRwKMHyoDuf8AE12+j6fpOhw+TpNkkbHrMwy7VNQK4q1apV+JndRw1Ol8KFZmZizEkk0lFFZG4UUUUAFFFFABRRRQAUUUUAFFFFABRRRQAUUUUAFFFFABRRSUALUtpbS3TiONcer1Lp9lJdyDAKRj7xPeuht4I7eLy4lwPWsqlXl0RcKd9WMsrSK1j2xr83c+tWBSiiuVu50BRRRSAKKKKACiiigAooooAKKKKACiiigAooooAKKKKACiiigAooooAKKKKAK9/n7HLwfu9q5QZwPlb8q7IgU3yo/7i/lWlOpykSjc5Af7p/Kl/wCAn8q67y4/7i/lR5cf9xP++a1eIbI9kjkef7p/Kjn+6fyrrvLj/uJ/3zR5cf8AcX/vml7dj9kcjz/dP5Uc/wB0/lXXeXH/AHE/75o8uP8AuJ/3zR7d9g9kjkef7p/Kjn+6fyrrvLj/ALif980eXH/cX/vmj277B7JHI8/3T+VHP90/lXXeVH/cT/vmjy4/7if980e3fYPZI5Hn+6fyo5/un8q67y4/7if980eXH/cT/vmj277B7JHI8/3T+VHP90/lXXeVH/cT/vmjyo/7if8AfNHt/IPZI5Hn+6fyo5/un8q67y4/7if980eXH/cT/vmj2/kHskcjz/dP5Uc+h/Kuu8uP+4n/AHzQYo/+ea/980e38g9kcgDn6+lLU+pADUJgBgDpioK3jqrmNrMKKKArMwVFLMego3VwSuH0BJ7D1rX0rTPuzXI56hO1T6XpqwgSzfNJjgf3a0sVz1K3RG0IWDAGMAcdKWiisDUKKKKACiiigAooooAKKKKACiiigAooooAKKKKACiiigBO9I/Q/SnUEUuoM44hlZgwPUnpQM/3T+Vdd5cf9xfyo8qP+4n/fNdKrtKyMnSTOR5/un8qOf7p/Kuu8qP8AuJ/3zR5cf9xP++aPbvsHsjkef7p/Kjn+6fyrrvLj/uJ/3zR5cf8AcT/vmj277B7JHI8/3T+VHP8AdP5V13lx/wBxP++aPKj/ALif980e3fYPZI5Hn+6fyo5/un8q67y4/wC4n/fNHlx/3E/75o9u+weyRyPP90/lRz/dP5V13lx/3E/75o8qP+4n/fNHt32D2SOR5/un8qOf7p/Kuu8qP+4n/fNHlx/3E/75o9u+weyRyPP90/lRz/dP5V13lx/3E/75o8uP+4n/AHzR7fyD2RyPP90/lRz/AHT+Vdd5Uf8AcT/vmjyo/wC4v5Ue3fYPZI5Dn+6fyoz8wUgjPSuv8uP+4v5Vz+vALfqAAPl7CqhV5nYmVOxRP0opB0orYzFpO2RzRyDjGTWzpel8ia5Hzdl9KmUlHcajzEGmaaZyJpxiPqB61vRqqKFVQFHTFKBgY6ClrjnNyZ0RjYKKKKkoKKKKACiiigAooooAKKKKACiiigAooooAKKKKACjFFFADeM/SuRm3ee/BzuPauwxTPLj/ALi/lWkJuDIlBSOR59D+VH/AT+Vdd5cf9xfyo8uP+4n/AHzWn1hkexRyPP8AdP5Uc/3T+Vdd5cf9xP8Avmjy4/7if980e38h+yOR5/un8qOf7p/Kuu8uP+4v/fNHlx/3E/75o9u+weyRyPP90/lRz/dP5V13lx/3E/75o8uP+4n/AHzR7d9g9kjkef7p/Kjn+6fyrrvLj/uL/wB80eVH/cT/AL5o9u+weyRyPP8AdP5Uc/3T+Vdd5cf9xP8Avmjy4/7if980e3fYPZI5Hn+6fyo5/un8q67y4/7if980eVH/AHE/75o9u+weyRyPP90/lRz/AHT+Vdd5Uf8AcT/vmjy4/wC4n/fNHt32D2SOR5/un8qTn0P5V1/lx/8APNPyo8uP/nmv5UvbgqSOR9MggnoKK0PEAAvI9oA47Vn1vF3VzKSswooo4759sVQhPr071oaZpzXB8yXKw9veptL0wtia54HZa2lAHA4HYVhUrdEawp9WJGixoFQBVFP7UUVzGwUUUUAFFFFABRRRQAUUUUAFFFFABRRRQAUUUUAFFFFABRRRQAUUUUAFFFFABRRRQAUUUUAFFFFABRRRQAUUUUAFFFFABRRRQAUUUUAFFFFABRRRQAUGiigDltT/AOQlP9RVerGqf8hGb6imWlvJdS7Il47seld0LKOpzNNyGQxyTSiKJSzHqfSui02wjtU3H5pD1NSWVnFax7U5bux61ZFc1SrfRG0YWEFLRRWRYUUUUAFFFFABRRRQAUUUUAFFFFABRRRQAUUUUAFFFFABRRRQAUUUUAFFFFABRRRQAUUUUAFFFFABRRRQAUUUUAFFFFABRRRQAUUUUAJ2rnvEH/IQH+7XQ9q57Xx/xMB/u1rQ+Iiexn+lKgZ3CIpZj2p8ETzyCOEEk9/Sug06wS1UFvmk7k1vKoooxjBvUi0vTVhHmzfPIe3pWnRRXI5OT1OhJIKKKKQwooooAKKKKACiiigAooooAKKKKACiiigAooooAKKKKACiiigAooooAKKKKACiiigAooooAKKKKACiiigAooooAKKKKACiiigAoPSig9KAOf8AEP8Ax+R/Ss6tHxFxeR/SqEcbyyLHGNzH07V2w+FHLK99BoBY7V5c9F9a3NL00RYmuPmc9F9Kl03T0tl3yANL6+laA/WsalW+iNoQtuIKXvQKKwNAooooAKKKKACiiigAooooAKKKKACiiigAooooAKKKKACiiigAooooAKKKKACiiigAooooAKKKKACiiigAooooAKKKKACiiigAooooAKKKKACiiigAooooAKDRQeRQBgS2Ul1qkw+7GCMtWzbQRwRiONcDv71LtFLVOTasJJIAKKKKkYCiiigAooooAKKKKACiiigAooooAKKKKACiiigAooooAKKKKACiiigAooooAKKKKACiiigAooooAKKKKACiiigAooooAKKKKACiiigAooooASsTVbWW51NVjyBj5jW5SYGc45qoycXdCaTK9jax2se1QN3c+tWaKKTd9wSsFFFFIYUUUUAFFFFABRRRQAUUUUAFFFFABRRRQAUUUUAFFFFABRRRQAUUUUAFFFFABRRRQAUUUUAFFFFABRRRQAUUUUAFFFFABRRRQAUUUUAFBoooAxdYtpbm/jSJe3J9Kv2FlHaJ8qgufvNVrbzmlx6Vbm2rCsgxQKKK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2Q=="/>
          <p:cNvSpPr>
            <a:spLocks noChangeAspect="1" noChangeArrowheads="1"/>
          </p:cNvSpPr>
          <p:nvPr/>
        </p:nvSpPr>
        <p:spPr bwMode="auto">
          <a:xfrm>
            <a:off x="462107" y="1298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g;base64,%20/9j/4AAQSkZJRgABAQEAYABgAAD/2wBDAAUDBAQEAwUEBAQFBQUGBwwIBwcHBw8LCwkMEQ8SEhEPERETFhwXExQaFRERGCEYGh0dHx8fExciJCIeJBweHx7/2wBDAQUFBQcGBw4ICA4eFBEUHh4eHh4eHh4eHh4eHh4eHh4eHh4eHh4eHh4eHh4eHh4eHh4eHh4eHh4eHh4eHh4eHh7/wAARCAGaBGk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M0UAFFFFABRRRQAUUUUAFFFFABRRRQAUUUUAFFFFABRRRQAUUUUAFFFFABRRRQAUUUUAFFFFABRRRQAUUUUAFFFFABRRRQAUUUUAFFFFABRRRQAUUUUAFFFFABRRRQAUUUUAFB7UUGgCrFeRSXLwZ2yIeh71azXLamzLqcrKcMCOc1p6VqQlAhnwH7H1rWVJ2ujNT1sa1FJxSisjQKKKKACiiigAooooAKKKKACiiigAooooAKKKKACiiigAooooAKKKKACiiigAooooAKKKKACiiigAooooAKKKKACiiigAooooAKKKKACiiigAqs93Gt39nfhj0z3qwK57xBn+0F+bB28EVcI8zsKTsdCDS1h6Xqm3bBcH6NW0CDjBBB6UpRaYoyuh1FJS1JQUUUUAFFFFABRRRQAUUUUAFFFFABRRRQAUUUUAFFFFABRRRQAUUUUAFFFFABRRRQAUUUUAFFFFABRRRQAUUUUAFFFFABRRRQAUUUUAFB6UUHpQBWlvIYrpIZDgsOGNWa5/xDzeR8kcdafpeplCIbk5X+Fv8a1dL3boz9prZm7RSKysoZSCD0IpRWJoFFFFMAooooAKKKKACiiigAooooAKKKKACiiigAooooAKKKKACiiigAooooAKKKKACiiigAooooAKKSloAKKKKACiiigAooooAKKKKACiiigAooooAKKKKACiiigAoooNAHLan/yEp/qKrHr/ACIqzqn/ACEZ/qKr13Q+E5JO0jU0vUypENweOzVtqQRkHiuPbpjjHtV/TdRe3YRy5aM9D6VlVpX1RrCR0QpaZG6yIGVsg96cK5vU2FooooAKKKKACiiigAooooAKKKKACiiigAooooAKKKKACiiigAoooNABRSUtFwCiiigAooooAKKKKACiiigAooooAKKKKACiiigAooooAQVz3iD/AJCA/wB2uhrnvEH/ACEB/u1rRfvXInsUBgjnpV/TdSa3IjmJaM9D6VQ7Cjr2zXTKKaME7M66N1kQOrAg0+uYsL17R9pO+H09K6K3njuIhJG2Qa5JQcTeE7ktFJQKgsWiiigAooooAKKKKACiiigAooooAKKKKACiiigAooooAKKKKACiiigAooooAKKKKACiiigAooooAKKKKACiiigAooooAKKKKACg9KQ0UAYHiH/j8j+lZx6ehrR8Q/8AH5H9Kzq7afwo5pbl7TdQe1ISRt0f8q6CKRZEDoQQa5HjuMVZsLyW0fj54yclf61FSlfVDhO251FFQ2s8dxEJI23D+VTd65Xo9TouFFFFABRRRQAUUUUAFFFFABRRRQAUUUUAFFFFABRRRQAUUUUAFFFFABRRRQAUUUhoAWg9KKDRcCKeTyomkIztGcVmDXIyP9Q/51fv/wDjzl/3a5Ve1b0oKW5nOdjb/tuP/ni/50f22n/PF/zrForX2MTPnZtf22n/ADxf86P7bT/ni/51i0UexiHOza/ttP8Ani/50f22n/PF/wA6xaKXsohzs2v7bj/54v8AnR/baf8APF/zrFoo9lEOdm1/baf88X/Oj+20/wCeL/nWLRR7KIc7Nr+24/8Ani/50f22n/PF/wA6xaKPZRDnZtf22n/PF/zo/ttP+eL/AJ1i0UeyiHOza/ttP+eL/nR/bcf/ADxf86xaKPZRDnZtf22n/PF/zoOtpj/UP+dYtFHsohzskupRNdyShducdaZRRWq2sR1Ck7HgGlooQ7lmwvpLRgMloz1HpXRW80c8YkjbIrlAPbOKls7qS1fdGfl7rWVSkpLQqMjqzS1VsruO6iDI2D3FWfxrkatubpi0UUUDCiiigAooooAKKKKACiiigAooooAKKKKACiiigAprnCk+lKeaRvun6ULcT2MptajDFfJY4OKT+20/54v+dYx+83+8f50ldfsomHOza/ttP+eL/nR/baf88X/OsWij2UQ52bX9tp/zxf8AOj+20/54v+dYtFHsohzs2v7bT/ni/wCdH9tp/wA8X/OsWij2UQ52bX9tp/zxf86P7bT/AJ4v+dYtFHsohzs2v7bj/wCeL/nR/baf88X/ADrFoo9lEOdm1/baf88X/Oj+20/54v8AnWLRT9jEOdm1/bcf/PF/zo/ttP8Ani/51i0UexiHOza/ttP+eL/nR/baf88X/OsWih0ohzs2v7aj/wCeD/nWbqNyLq5EoUr9ar0U404rYTm3uLjB65oooqyQqa0uJLSUPGflP3lqGihpNAdRY3UV1HujbnuPSrIrkYJJLd/NhOCOo9a6HTr6K5TG7EncGuOcGjeE76F2ikorM0FooooAKKKKACiiigAooooAKKKKACiiigAoooNABRSd+9L2pAJ+tZT60isV8lzg4zmtP865KX/XP/vGtqMYyZE20jY/ttP+eL/nR/baf88X/OsWit/YxMvaM2v7bT/ni/50f20n/PF/zrFpaTopCVRvY2f7bT/ni/50f22n/PF/zrFoo9lEfOza/ttP+eL/AJ0f23H/AM8X/OsWij2UQ52bX9tp/wA8X/Oj+20/54v+dYtFHsohzs2v7bT/AJ4v+dH9tx/88X/OsWij2UQ52bX9tp/zxf8AOj+20/54v+dYtFHsohzs2v7bT/ni/wCdH9tp/wA8X/OsWij2UQ52bX9tJ/zwf86P7aj/AOeD/nWLS0eyiHtGWdRuheTrIqkbRjrVaiitErEN3CjjuKKKYEtrcS2sokjOR0I9RXRWN5HdIGU4buvpXMU+GSSGQSQnBBz9aznTUioycTrqKo6bqEd0u0nbIOoPer1ckk09ToTTCigUUhhRRRQAUUUUAFFFFABRRRQAUUUUAFFFFABRRRQAUUUUAFFJmmtIqIzyMFUDJJ6AUAx9RzSpGpaRwqjqScCvPvGHxP0/TXe10pBe3AyN4PyKf615Xr3izXdcYte37+Wf+WUZ2oB9O9elh8rq1tXojzsRmVKlotWe56x438OaWxS41CNpB/BH8x/SuYvvi9pceRaafcz+hLBRXi/fPelr1qWTUYr3nc8qebVm/dPUpvjBM6sq6JFs775DVaP4prkBvD1sf91zXmw46cfSk7d66VlmGX2TneY4hv4j1a3+JmiSYF1o91Bzy0bhgPwrb0/xP4W1AhbfVlhkPRJxt/WvDvwAPril79j9RWU8qpNe47GtPM6qfvan0QbeTyxJGUmTsyMGH6VCeDzkeua8P0TXtX0aUSaffzQjOSmcqfwPFeieHPiLYX7Jba9ALaY8C5hHyfiK4K2Aq0lfdHoUcxp1XZ6M62ipGixEk8ciTW7/AHZY/mBqM8GuFNHdYKKKKpoAooopAFFFFAGN408TaR4P8O3Gv65O8Fhb48x0j3tz0wO9U/h7458N+PNGbV/DN6bm2STY6yIUdG9GXqK4r9rn/khWsf8AXWL+Zrg/hvn4Z/FTRYc+VoPjXTImHaNLtVGR9TzUc1pFKN0fRuq39ppWm3GpX84gtLeMvLK3RVHJrl/ht8SfCnxC+2f8IxdXFx9kYCXzYSmMjqD3riv2jNQu9e1PQvhTpUjC812YNfFDgx2in5ifTPP5Vm/s6afaaZ8VviJp1jCIba2uY4o0UdAuQKObUHE93zkZpa821eP4z3upXcmm3/hPSLBXK2yzQyzyyAdM4IC5+tN+CPj/AFjxcniPSvEVjaQaz4euhbXTWjkwykg4ZM9Bx3p8yFZnpdFeB+APH3xb8e/2xZ6HaaBZrp2ozW76neK+z5W+VFiUkscYycjrXRfCz4heJrn4g6l8OvHtlZQ67ZxfaILmyyIrmL1CnkdQRRzK4WPWqKKKoQUUUUK4x0E0kEvmRNtI7V0OnX8d0mM7XHUVzlCM0bhkJDj071E6akhxk0dgOlKKzNL1JZwI5flk9+9aQrjcXF2OhO6FooopDCiiigAooooAKKKKACiijvQAUHpTHdVUszBVAySa4Lxj8TNN0ovaaaBe3Y7qf3an3PetaVGdZ2grmVWtCkrzZ3ckixqWdgoHcnisDWPG3hvSztutSh3f3UO4/pXhviDxbr2uSN9svpFiP3YYm2qPy61gV7NDJbq9Rnj184/59o9ovPi7pcZItdPubgdiSFzWZL8Yrgn93o8QHo0hJ/SvKqK745Thl9k4JZniHtI9JHxS5/eeH7bn0Yirlr8S9Gk+W60a5i/2o5MivK6TtVvLMPbRWEsxr31dz3DTvFXhXUWCw6mYJT0SddtbP2eRo/NhZZ4z/HEQwr527YrR0bXNW0iXzNOvpYWH8Ib5PxB4rlqZVbWEvvOqnmvSaPc/worjvDnxGs7zZb+ILbyJDgfaofu59xXamNXhS4t5UuIH5WSM5FeZVpTpO01Y9OlWhVV4sjopPelqDWwUUUUAFFFFABWf4h1ex0DRLvWtTk8uzs42lnYAkqoGeB3rQrhvj7/yRnxRnn/QZPl/4CaG7ILlr4bfEfwn8Qra4m8L6hJci1ISZJYvLdSejYPbg11c80cMEk8kipHGpLs3AA7mvk34d/8AFtdV+HnjOPEejeJdPXTtTI4Cy5yjn3PNevftK+ILqDw1Z+DdEdv7Z8UTrZ2+w8pEcB3+mM1nGbsymjofAXxU8F+N9bvNG8O39xcXdmu6TzICisM4O0nrzXb189fB3QbLwv8AtE63oNgqxQWWiQRDAwCcncffn1r0TxPH8XLrW7pdBu/DGkaVFtWGW8jknllOB1CkBefrTUg5T0GivLvhB478R6x4y1/wR4utbH+1tH2OLqxY+TcI2eQD93p61zdh8Q/idr3xE8U+EfDem6O6abcKI7+6DLFbR4HDAElyT6Yp8yDlPdaK8a8K/EDxtofxUs/h78RoNKnl1OLzNOv9NVkSU/3SGJP8q9l/HjtmmncloKKKKYBSxllcPGxVx3FJR2osmBvaZqSzgJKdsg/WtKuO/iBBIbsRWzpepliILhtrDox71y1KfY1hPubNFJnIyORRWJsLRQKKACiiigAooooAKKKKACikJprNgcnFAD+9Mk+UZLbfeuQ8YeP9J0Am3R/tl52ijPQ+56V5J4k8eeINadg90ba3OQIoTgY9z1rvw2W1sR0sjgxGYUqPW7Pb9Y8WaDpHF9qcKMP4Q2T+QrldQ+LeiRErZ2t1c4/ixtH614mSzHczFie5OTSfXn617FLJaMfidzyZ5xVl8KPVp/jDMSfJ0dQPVpM/yqivxSLMS2g2jZ64Yg15v3pTkjqcfWulZXh+xzPMcR3PUrf4naW7bbrQpU/2o5a19P8AGPhS/IUX01mx7TJx+deK0EA9QKiWVUXs2XHM6y3PoiKJbiLzrSaK6j7GJwT9aYysp2sNp7g8V4LpupX2mTCawu5bZwc/I2B+I6Gu/wDDvxKZtlt4itlnTtcw8FfqK4K2XVaWsdUehRzKFXSWh3VFLatbX1ot5plyl3bMM5X7w9iO1Nrhv3PQVmroWiiigAooooAKKKKACiiigAooooAKKKKACiiigAooooAKKKKAFBZWEiMdw6HuK3NL1MTAQzfLL796wqOvIPSonBSQ4ycXodiOlFYul6pjENycf3WNbIORnjFckouJ0RkmLRR3oqSgooooAKKKKACiiigAooooAKKKKACiiigApDQaiuZo7e3kmmcIiKWZj0AoSu7A3ZXINU1G102zku7uVIoYwSzMa8N8e+Pb/XpHtLNpLbTh0CHBk+tQfEjxdN4j1FoIGZbCE4VOgc+p9a5HPccGvpsuy6MY+0qLU+cx2PlJ8kGIOD2z7Up5NJRXteh4wUUUUDCiiigAooooAKUnJJpKKBeh0vg3xfqHh2XarNcWTnEkDHjHqPSvXLC7stW05dS0yQPAeHUfejPuK+fu/wDL2rd8G+I7rw7qguIy0lu/+vi7Ov8AjXl43ARmueC1PSwmNlBqMnoezZ5packlvdWcOoWbb7WddwIP3T6Gm/XrXhrqj3+a6TCiiihAFFFFAHlf7VdpdX3wT1a3s7eW4maWLEcalmPJ7Csv4oeDbvxL8AtJexjca3o1pBeWeF+cOgBI+vBr2jJGcEj6UHli3OaiUblKVjwj9mbSte17VtU+JnjK1eDU7tUsrSKRSrRRqoDEA+pzV/4K2V9B8X/iVcS2ksUct2vkSSIVVzz0z1r2gnPXHbt0oye/P15o5UPnPlLTnsR4l8QR/GPQfFWq6x9tb+z4okke3MJPyCMKcD61137Kul3Gn6/8QjJoN7otvPfpJaWtyDvSMq+Bk9cCvoAMwTaGIXngGmS5aNkyeQcd8Ucuoc1z5c+A/wAQ5PBdr4oj1Tw7q11pEuu3LJqFhEZtkmcFWUcjgDmut+FWn6x4y+OerfFS60a70jSEslsbGO6Xy5ZsY+bb2GAa774MeB7rwDp2s21xqEd2+oanLfI0Sldivj5T6niu654ySSBgE8kUlF3DoFFFFaEBRRRQAUGiigA5BznB7GtjS9TziG4PPZqx6T69PWplBSKUmjsAc8jpTjXP6XqbREQznK9j6VvKyuoZSCD3rjnDkZvGVx1FJzS1JQUUUUAFFBpOaAFqrqN7b2FtJc3UyxQxruZm7VNPMsMTySOERBliegFeCfE/xhNr+oPZ2shSxgbCgf8ALQ9yfUV14PCSxM7LY5MXilh4X6knj34g3mtu9np0j29gGIyvDSD3PpXCjj+f40eueufyor66hQhRgowVj5OtVnVk3N3Ciiit7szS0CiiigAooooAKDRRQAV0HhDxXqXh25HkSGW1Y/vLdj8rf4Vz9L2NRVpxqq09S6U5UXeDPftL1Cx1zTV1LS5A6H78X8SN3BqUdM9RXinhLxBeeHtWS9t2JjYYmj7OvuK9shnttR06LVLBt1tOMkf3G9DXzWLwrw8/I+jweKVeGu4lFFFc51BRRRQAVxfxzhluvhF4ngt4nllksJFSOMZZjtPQCu0o9ev+FAHiWm+CZPFn7K+meHri3kh1CPTVlt967XilTJBwe/b8a539m3SvFHizxc3jTxxaSwSaFaJpenxyKVJZRhnwfXnmvo88nnn69qCSTljk+tRyIrnPGvCdleR/tUeKL2S1mS3k0yNUlZDsJyeAe5rhNdeJPip4hPxd0vxLqNmZB/YqWiSPbFMcAKh6+9fUGTt25OOO/pShmHG449M9KHEVz5z/AGc9MFr8a/FN1aeF9Q0DTLiyia0gvFbdsyeee/tms7wd4zuvB3xs+Id3ceH9Q1PSpbxVubiyQvJbsAMZTup4r6d3cbuSoIPXr71wXw98C3Xhfxz4r8RTahFcR67KskccYIMQAH3vXpU8tiuZHnGl/wBo/Fb476F4utdD1DTfDfhyJmWe9iMT3EjdlU844r6D4/A9P60EkjGSRjg+9BPJPrWkU1uS3cKKKKYgooooAKQjI/rS0UWQGlpepNCVgnOVP3W9K3UYMoZSGHrXIHnrVzTb+S0YK5LRH9KwqU+xpCdtzpRRUcEqyxh0YEH0p+a5jdO4tFJmloAKKKKACg9KSkY/KcnHHWgBk0scMbSSsFVRuJPQCvHfiJ8RZbmSXTNCkKRDiS4U4J9hSfFzxpJdXMmh6bLiCMf6RIp++f7oNeZdiOx7V9Bl2WqyqVOp4GY5g7uEBzsXZmY7ixySecn1pKSivf5eXRM8K7erCiiimO4UUUUAFFFFABS/z9aSihXE0jV8O67qWhXq3VjMw/vxk8Sj0Ir2Pw3rdh4nszPZYiuo/wDX25PT6V4P2q7o2pXmk6hFfWUpjkjPHoR6Ed68/GYGNZc0dz0MJjJ0nyvY93Iweev8qKh0PVbXxFoqapaLtf8A5bxd1buam/X3r5+zTaZ78ZKSTQUUUUFBRRRQAUUUUAFFFFFwCiiilcLBRRRTEFFFFAwooooAKKKKADGe9aGmak1uwimJMfYntWfR1GOPxqZRUlqCdnodfG6yKGUgqRwadXM6ffSWbhWJaMnken0rooJo5ow8bBgfTtXJOm4nRGdySiiioLCiiigAooooAKKKKACiiigAooooAa3UV5b8bvEjQW6aFazYklG6fHZfT8a9NvpltrSW4cgLGhYn2FfMXiPUpNW1u61CRtxlkOPYDgfpivVyrDe1qc8tkeXmmJdKCjHdmd/hj8KKKK+rdrnzGr1YUUUUAFFFFABRRRQFgooop2AKKKKQgoFFFA+h6J8HNeWG7bw/dyf6Pcf6gE/df/6/9K9ClTy5GjbqrEV8/WlxJa3UdxESHiYOpHXIr3+2uk1LSLHVI8YuIl347HHP6189mVH2dX2i6nvZZW56fsn0CgBvTtUGoXK2en3F5J92GNpCPYDNeBfDW08d/FzT73xpc+PNR0Cxa5dNOs9PhQoqqSNzk9enTivPcmj0rHpHhfx3daz8WPEXgmSwgih0mKN47hWJeQsD94dAOK7wZb7vpxn1r56+BFtrln8f/HFp4kv4dS1GK0hV7mNNokT5trFc4Brd8c2tnb+IbmTxV8dJ9FWSZjbWdtNBB5CnoCDktj8KnnKse0fmD7jrWB4U8X6F4ou9VtdGnlml0q5NrdhoyuyQZ4Hr0ryj4C+JNZ8a6b4t8J33it9Tj0+byrLWbXasro3Qg4xniuV/Z88DXN/4r8amPxj4gthpuulGEUqj7UVJyZfl5zjtjrRzhyo+oDnB28ntgfzpO+O/p3NeW/FKyWPVvtGufFyXwtpTRBYLOJ4YHZh1Ys3JH4VyvwW8aXp+MN/4HtPGieL/AA/9h+1Wl4zq0kUmRlS68dzT5mHKj0Lw546utV+MGv8AgV7CCO30qCKVLlWbfIXzkEdB0ruuQB6nr7V82f2X4o1j9qLxhYeGtcTRI5LOA3l35Qkm8sA8Rg8ZJzzWlqd/4u+EnxQ8N6ffeLbzxH4d1+Y27pqCr5sMh6FSuM8+uKOcOVH0Hz9SOpHvSH/INeafFez26yt1rPxUk8J6OE2x20XlQvI/dg78kdOgriPhJ4yuoPjW/grT/HP/AAmnh24sjcQzyOskkMgIyNygZ6mjnDkPoIA9s/l1pPc8L+tfOXijxLqF38W9a0Hxt461PwRpduVOkmBFiinyB8xlZSOvb9a9F8Q+JLv4efBS88QXOuL4muLSItbXuwATbiAmduQcZ60c4+RHpPO3PB7Hmg/p0/GvmDR9ctdY8Npres/tArpviO4i89bS3niS3t2IysbIeT2zyK9W/Zz8dX/j74eJqeqeU99azvaTTRDCTbejj3NHMiXGx6TRRRVCCiiigBO2Ooq7p2oPatsY7ov5VTpOn09KUkpIpSsddDMkyB423CpBXK2N3JaOGXlD1U10dpcx3MQeM59R6Vx1KfK9DaErk4opKWoLA0nalPSoZ5ViheRsBUUsT7CjfQTdtTzn42eJTZWC6LaSbZ5xulx1CV4tgduK1/F2qyax4jvL9myC5WLvhQeP0rI9u1fZ4HDLD0lHqfIYzEOvUb6AKKKK7TkCl4z/AE60ldZpOmaLD4JbXtRt7q5k+1CDZFNsGCM5+6axq1XStpuaUqftL+Ryf6elLXWNoej6xotzqXh+S5gns13zW07biU7kHjP5Vlab4Y1zULdLm109mhk5RmkRd34E0o4iDWrtYJUpIyPz/Ciuh8MeFrvVPEf9lXUclt5f+v3MqunocE881BqvhvU7XWf7Njtmmd2YQqrqxYA9Tg8U1iKbly31B0ZqPNbQxKK19R8N63p9o15dWLLboRvkV1dVz0ztJrI/Aj61pCcZ35XcmcJQdpIKKKKokO+e/rXe/CPxALPUzot23+iXvEe7oslcFUkUjQyxyIxDKwbI7EdKwxFFV6bjLc2w9Z0Kiktj6CmjMMjRt1BptM0y+Gr6BYasMFpYsSY7OBzTsY9xXyzVrp9D6iMuaKl3FooooKCgY4GRnv2AorC+IGvR+F/BWseIZEEpsrV5lQj77KOM+3FAG8oywHIye46CuB+E/j258bal4qtbjT4LNdD1R7GMxlmMqr0Zs9D9K4P4d+GfiT428M2njjUPiNqWm6jf5ns7KCFTaxKfuqy556c8jFM/ZITUll+IUepXFvJqS+IHE9wiZjMoABYD0JrO7uaWVj3wKxJH19+lNZgqFznbt3Zx7dPrXgvii3sLGa6TxD+0FcWmrgu0cEdxbxJC3UKY+T6Vo/BvWNb+Jvwe1CHWNeuI761vJLf+0rDaksyoThhkY6Cr5xWPTvBPi3RPGWlyapoFxLcWsNxJAzvEUKsuAwwfqK3R1HHQZPHWvmr9k/wbPd+H5daXxZr0CWusTg2SSL5M5XHLjaSc555rtfiNaW0OvXM/if40z+HbSQqbTT4JoLdoh7k5LfkKSk2ricUmevnIPzKaWvD/ANnXxlquqeMvFHhS48Tx+J9N01kksdRGNzqc5DEcHoO9e39z6GnF3QmrC0UUUxBRRRQAUUUUAFGeMdqKKNwJ7G7ltJNyncndTXR2lzHcxiSM5B7VyucdKfbzS28geJsDuvrWVSmnsXGbR1velqpYXsd2gK4Dj7wz0q3XK00bpp7BRSZoxSGI3auO+KviU6F4faO3cLd3XyRew7muxbgV89fFfWDqvi24RX3Q2xMUYzwMdTXfluG9vX12RwZjiPY0fNnJMzMxZmJYkkk9ye9JRRX2CWlj5S922wooopkhRRRQMKKKKACiiiiwBRRRQAUcelFFEXZjOn+HHiBtC1+MyufslwfLnB6c969iuYljm+U7o8ZBHfPQ187HofXtXuHgXU/7Y8FW80h3TWbeS/PbtmvCzXDqLVSJ7WVV3K9NmjNJHDA80rhI0Us7HooAyf5V5FB8aNQ1y4u38D/DvW/Eum2szRPfRyLFG5Xrt3da9Y1G2ivtPubG4z5VxE0cmO4YYOPzr5/0Gw+J3wPgu7HT9Fg8XeEPOe4j8hgl1bgnk7TnOK8ibakj1oK6ue2+Cdek8SaBHqk2kXukSuzKbS7XEi4OOa2/4QcjHc15jJ8YtBvvg/q/xA0YSyDT4tsltONskM5OFRh9TXlmgeIrfxF4bTXvEHx8XSteuozLHZWtxEkNsf4Y2U8npz0qnJdCuU+oe/Tr0wc0Y5HBGTjkc14d8PviLrPiv4C+J9VurqM6rpEU9t9utgAs21TtkXGRk4BrL+Gvhv4j+PfhvYa9qvxKv9MZ4GNnBYxjnGfmlY8tn046UKTFyo+he5xzzj6+/sKMY69PXGK8Y+CvxG1a8+FXiHUvFE0d3f8AhySeGaVRj7QIw2CcepArF+GuifET4k+F08c33xE1LRpr9nk06xtIFMEUYOAXDfeHHrSc+wKCPRfh347uvFHjHxZoNxp8FtHoV0LdJEYlpevJzx27V3mDjgE8Z4FeBfswxarD8QPiNDrdxDc6il+qzzxLtWVhn5sds17T4o0uTWtCudMj1K7015o8C5tWCyp16Eg0KTsBU8GeLtD8Xw302g3Ek6WNy1rOXjK7ZFPIx36Gt8dP5c4z9K+Y/wBmHwTc6h/b96vi7xBarZa66NBDKoS5KseZPlJycc4IrqtT1zxf8SPi9rngzw74il8NaFoCJ9tuLaMNPM7DIALdPwoU2OyPciMdc/lSdtx6YJwOSfwrwDxNdeNfg94t8PyzeLb/AMS+HNWu1tJ4dQVRLA7dCrDGfpX0Bw2GUYB5HriqUriaBQSSPl4PJBox9QPcV5d8U7RP7XN3rfxafwrpBjUQWNu8UL57sWfJOfpXI/BvxneD4xX3gqz8bL4y0F7P7TbXjsjvEwHKlhwTRziUWe/0UUUxBRRRQACp7O6ls33Ifl7r2NQUUmk1Zh5nU2d1FcxB4zn271YrkreWS3lEkR2nv6Guh06+juo+yuOq5rlqUuXVG8J33LlFAorI0CiiigAooooAKKKKACiiigDlvinemx8FXzq21nUIPxNfOnavdPjtIU8HxqP47lVP5NXhVfUZNBKhKR8zm8268YhR/kUHp6V0/hvS9L/4Ry+1/VY5rmKBxHDbxvs3ucck/jXp16sacbs82lByaRif2bef2WdUERNn5nleYP73pj8KqY6enrXfa1Jps3wtSTTbea2hOogvHK4badrZwcDIpnhzQ9O1J7WB/Cup+ROFR7tpduD/AHgMdK5IYxcrlJbHTPCtySizhoYppiRFGzlQS20ZwKZx65GM8V6X4Et7TSte8QabJbtO1vBJ+9MhGUGPlIA4+tcnpX9mahqZ8rw/ezJs/d20E+4g+pO3IFXDF3b93YmWGsl7xggEttAy3t0q1qenXmmvDHeReW00YlQZ6qehrq/E/h21t/CsWtRabdaVcfahC1tJLvVuDznGe1anjafw/b3OjLqWn3N3K9jCPll2Ki4HTrk+1Q8cm48qLjhGr8zPNRz9KU5weCa67WvD9jo/ipbL7LeX1rLEskMUTYcg9mx/Oret+HLQ+E7rVho91o9zbSqoikl8xXUkDP65rV46GjtuZrDT2ucNxzyMe9J+B967z+wNJi8P219baVdayJYd088NwA0J/wBzFQeF/DFrN4dfWr6D7UZJfLggNwsAG085diPT0qZY2na9gWFm3ucVnjP6d6K6vxpo2m2OnWmoWJWCSXMc9mLtJyh9Qy9q5ToMeldFGrGrC6RjVpunLVgc4yOteyfCi6a68Ey27HP2SfC/Q814529+1epfBI50nV05wHQ/jgVxZnG9FPsduWycazXc6u+t47yxntZfuTxtG30IxXg3w/0v4rfCu3u/Cmk+ErTxHoxu5JdOvBciMRK5J+ce2a9+J6detHr6Hr6n6+teA0fQo8X+D/hDx5pnxX8UeJfGUdvnU7aPZPbH5ARu+UfTIrn/AAl4T8deBvE3iHzfh/Y+LZNUvWntdUknXcqEkqrbuQOnSvog9MgKMHucYHr70qkYPJbPfpS5B8x45+z74R8X+H/E/jDUvFGnWtidUnjkh+zHMQAHIX6VmeENF+I3w/8AiJ4mXT/CcWuaT4g1P7ZHc/aQnkKWOdw9cGvdfT26e309KUYAIwMHkjHB+vrRyBzngev+EPGGifGbU/GY8H2/jSxvrdFgR5RvsiByo3ds96s/D3wp44X48y+NPEPh6w0jT5dKMEcVm4YRHK4Bx1b3r3MAD8OnbFHPIzyPoOD3pcgc54Rqnhz4naL8cfE/jfwxo9ld2FzBBGILqTabsAchD2I/rUn/AAi3j34j/ErQ/EHjHQ4PDuiaFI00FmswkluJOxyPTrXuSsOikZAOCDnHr6ilx0IGBnGaOQOc8J8a+EPFmnfGy58dW/hW38Y6bc2yxQwSSASWpHUgN0zR4O8J+Op/jzZ+Mte8L6fouljT5IRBaOCIOVwHx1Y17rgccDocjoKXgt1BbPfqfenyBc8m8Y6h49vJL7R9Q+FeneI7GRmS2nS5XYUI43q3Q1leDfhBqZ+BGq+BfEV4kNzqUjTxJE5dLI5yiqfQdK9uPfnJx19T70Hr3I9CeKOQLnhvhg/EPw1oVv4f1P4U6drc1pGIUvrWZBHKoGAzAjOSMV6t4JOqNoUb6xollo12zlmtLVgVUdiccZrcHHQ89iR0o47cCjlQXCiiiqJCiiigAooooAQ9c1LbTyW8nmREjHUetR0Gk7NajvY6awvY7qP5SA/cVaBrkI3aJxJG2xhXRaVeG7iyUYEdTjg1y1aVtUbQncunpXPfEK9/s/wdqNwpw4iKr9TXQmuG+NkjL4Hmx/FOi/hzVYaKlVin3IxMnGlJrseCUUUV9wlbQ+LvomFFFFMArubGzur/AOFDQ2cL3Ew1EN5afeIwOcVw1TRXNxCMQ3E8Q/6ZyFefwrGtTlUa5XazRpTmoL3le9ztdBs5fCvh/VrvWNkM93bmCC33ZZs9yO1Sab4ctl0LS7xbe91eWYbiY7nasGD0PpXBySSSNukkd27MzEnp706O4mjQxpNKsZ42rIwH5CuSWCk1fm1Z1RxUYu1tD07VriG3+MllI8ionlqpbfnGVxgn61gxeG5rrx1NbanM9lHO0jxYYbpFzwFJ6ZrjWkld1Z5GZ+Bu7j8aV553kVnmkZ1PG6Qtt+nOapYNwV1LokR9ZUrprrc9SsrGOz8J6/H/AGXdWIeLIW5uN5cg8cE15Sv3RUslxcSZ33Ez5XaQ0jNnn3NRdPQe2a2oUHS5m3e5FeuqrSSCilII60ldPWxzX0uFL06UlFAz134P3Rn8IXto2SbacMoz2aunPt0riPgc2U1hOeI1Pt7V2w6CvlsVFRrzR9Pg5c1GAtFFFYLVHS9wrF8c6DD4o8Ian4fncxpf2zw7/wC6SCAfzraoz165PcUNAeE+AG+NHg3w5B4MTwdp+oNZAxWerG6xEIz0Zl6kir3wM8C+MNA0vx5aeI3SDUdYv5JoryE/K7PGMuvcfMTXtHuM/wCJpD0HcDvjkewqOTUrm0PnP4deGviD4L0S88Mn4Z6Xq+oyTSMNZluFKShujSE85HpXbfs2eEfEHhXwZrOn+IrWO2vLrU5ZgIjlGVs/MvtzXq544JwM9D0oIzjI6DjcOAPTtQoajc9Dwn4OaT8Sfh9f3fhOTwnBf6Pc6nJcjVEuQBHG55+XrngVRsPCPjXwd8SfE2rt4FtPGkGr3LTWd7JcKHt0PSM7uigcV9B8nOduM5xj9KU889xz6/hRy2FzXPFvgl4Q8ZaT8UvE/iLxNpFlp0OqQRmFbRgYlxuyo+nH517SOgHqM0PgAhj8ueaDjPf6YzgVSVkJu7Cij+Xc+lFMQUUUUAFFFFABRRRQAUCiigBY5JIpBJE21v51v6ZqCXKBH+WUdj3rn6AzBg6fKw6EVnOmmOMrM7CiszRb57kGORSSP4h0rTrkkmjpTuipq9z9j0y4uj/yyjLfkK+WrmQzXEkznLO5Yn15r6S8fsyeDdVZev2Z8fXFfNJOT047V9BkcPdlM8DOZvmUQooor3zxCSCGWeZYYI2llc4RF5LH0rUl8M+IIo3kl0e8REGWbZwKXwUf+Ku0sbv+XhTjPvXReN7S+TWtVm/4Sa1WLznP2b7VJuA/ubcYzXHVxEoVlCOiZ006HNScjhDwcHg+lL/L1FdcdN0XRdAsL/VLS41C7vxuSJJfKSNc8c4OTU934e0mabQtQsPOXT9SfZLFIeUb0zR9bgnsP6rJq9zivp/niiuw8S2vhiz1ltFs9PujOlysbXDy8KCegXvx3rWutG8JQ+MU8OfYLx3mAUzecB5TEdhjkUPGxVrR31BYRu/vHnA56c0cZHvXoFlonhe71658Nx2t2JoVk2XTyj7654KgdOKwfDNnBItxG3h++1adHIHlOY0UZ78Hmn9cja9hLDSva5zygnGATnpgZNOljkhcpNGyMBkhhiu313RLDQ9X0S+WwmWG6IL20kvzRvn+8OOtR/FefT38QzW6ad5d0AubgyEjGOm3GPxzQsXGpUSitBug4QbbOJooznnpRXWcodOa9K+B9yfN1XTiflkjEgHuM15t3H1rt/gmx/4TJl7NbPn9K4swgpYeTfQ7MDNxxEbHoGrrfNpN4ukSRrqHlt9leYfIH7E15X/wlnxvgtZNNl+G9hdX21kW7gvttuc8biOvvivYW+/g44J9wKbzjnn6jpXzbVz6WLseK+BfgxPa/CrxN4f8RXtuNT8SyPcXDQcx28mcoB9DiqvhGD4h+ENDt/DepfC3T9eeyj8uLULWdFEq9mYEcE/0r3UH6/n/AEpBx93C/QUuUOY4G6sfEGs/CXW7G88OWWkatd2kscdlayBgSVIXJHerfwW0XUtA+FWjaJq0JgvoLVo5oS2cHJwCfxrtATgDJFIeoxxjgZ5/GmkFzxb4L/DvWdP8I+NdB8TWf2NNZvp/I+YEGNwwDDHbkVnfDy3+MXw90EeB7bwdZa5aWkjLYakbraiRsSRvB7D0r3teMdue3p6UhXIwemelSqaHznj37P8A4Q8ZeHPFPi/UfGCQtPqt0sq3EJ+SQ4O7A9AeK9gP3Dnj5SOmce9O5zk4J/LJo9ctjPX/AOtVKNlYV9Twj4aaN8Sfh14p1rRYPCcGraRqurG5jv1uQvlozEkleuQCata54R8deCPixq3jnwNpdvr2n60qfb9Pll8uTKjAIJ4r2wA46Yz2Hf60elLlHc8Ov/DHj/4oeK9DvfF2i23hnw5o1x9pW2E3mzTygcZ9BzXuOAF2qAFA4HpS/wAW7OT64/zikHbOevrz+dFhXPBvE/hHxbo/xs1PxtD4StvGunX0Ijto5ZlD2bewbgD3qbwD4T8cf8L3/wCEy17w7Y6Tp8umtDHFaOCI+uA+OrV7pk85J5o4xjHBOcHmlyD5goooqyQooooAKKKKAClRmjcSR5Vh0xSUUAdBpmpLcDy5CBIP1rRzzXG9GBBKt6it3RL97j9zIpJX+IdPxrmq0rao2pzvoatFFFYGoUUUUAFFFFABRRRQBw3xugabwTJIq58mVXP8v614Ie4r6c8aWP8AaPhm+tOpaIkfUc18xsrIxRhhgcEe9fS5LNOjKJ85nELVYyCt/wAO69b2Wk3ejalZNd6fcsHKq+1lb1B/Cufor2KtKNRWkeTTnKOqOo1LxJp8nhuPRdO0o2scd0s6s77y2AfvevWtBvGelTahZ6nc6PcteWwQYFwRFx3C9jXD0Vg8FStY2WKqXTOp07xWtr4rv9YayMlvfB1lhLAMFb0IpdF8R6XpNxfR2umXC2F5D5bJ5wEyH1D1ytFP6rTd/uF9YnodTrHiPTp/DR0TT9OnhT7Qs3myy72bg5zmrOo+KNB1Q2bajoU0jWcKRoyTBS+0dD7VxtFCwVNJDeKqNvzOxtvG7r4ouNWnst0MsBt1iRsNGnbBqK98S6X/AMI3e6Lp+n3kQuirmae5MjBgQfy4rk6Kn6lSbQfWqiuzrdE8R6Ho8q3ljpF3HdhNpUXP7lmx1K1BYeJoH0y40vW7Br21lmM6mOTbJG5OflJ4xXM0VTwdPUFiZ6GlrVzpM6wrpVhLa7cl2llLk1mjoO3FFFb04KCSRjUk53Yter/BeMx+HNTuGGFeRVB968oHX3HIr2/wHZ/2b4Fs4WyJLkmZs+54rzs1ly0VHrc78rjetzeRpjpzS0UV4R75y3xR8ZWngXwde+IbqD7V9mUEWyyqjyZPbPatjw/rFprWkWepW80X+k20c5j80MyBgDg4+uK8q/a68O6PqHwq1DWryzWS/sUAtpixymTyMZx+dXfC3h7w38PPhQ/i/wAP6NFa6mdCEzusjsXfy92SGPTPPAqblWPVJbi3hcJNcQxMTwHkCk/makRldQyMGU9CDkV89fBn4Y6D8QvA1p408eTX2u6nq5eU772RUtl3EBY1XgdKufBOTUPCXxs8S/DNdRuNQ0OC1W8sluJC72+SPkBPUYNLmCx716ds5/SonuLVZFikuIEc9VMgDe3BrN8aao+heEdW1iMFpLS0eZQBnJA4rwz4J/C/RfH/AIDh8Z+M7jUtU1zVHeZbhb2RPsw3fKEAPBGemMUOQWO7+Fni/Xte+JvjjRdTulmstKuI0tIwgBUFAccV6VNdWsbBZrmCNv4Q8iqfyJrwb9mnS20P4lfETS21C5vFtriJFuLlsyMNueT6jOM+1U9VtfgteazqUaaP4p8Y3xnb7Tc2cdzdLA5P3VdTtGPapUgsfQ7zRxwtN50aoozvLDb9c9K4v4afEbTPGv8AbUcMK6edLvzZhZLlW84DPzL9cV5p+zIsfirwN4t8Ma19tvtHttUlt7a3vy3mRxbQQhOQRjNZf7NHw98Hale+K7u90aKabTdeZLNzIw8pV3Yxg89B1o5mFj6Rmnt4B++uIYh28yQL/Onxukih43SRCcBkYMPzFeJfExfhNP48uY/EEOueJ9b2J5mmWfnzrAmB/AnCk+5rn/2fb+Gz+OPiDw9oNvrWn+HH05bmPTtTjdXhk3DkK2SByablroFj6PooOQTnvzRWhLCiiigAooooAKKKKACkJwM0env0rV0vTDIRPcA7eqr61LkorUqMbkGnadJdEPJlYh+ZroIY1iQIigACnKNqgKMDsKdXJOo5G8YpAelcZ8YoTN4FvNoyYysn5V2ZzWX4ls11DQry0YZEsTCnQly1IvzM8RHmpSXkfL560lPljaGR4n4aMlWz6jg02vu4y5tT4qStZCUfrRSr1GRn8cUxM2tM8LazqOni/tYYjalynmPKFAI65zVl/BPiJJvLktYkXAIkaYCNs+jd6u3s6/8ACp7CFZl3G9k3IG5x83bNS+NbpZPCfhqFLgP+7+dFbvnvzXmqvVcltq30O90aXK/KxzV3ouqWurjSZrV/thICxrzu9x6itCfwbr8UUkn2eKUxDc8ccwZ1H+6K7O51Kxt/Hmlyz3EYSTThEkoIIRynBNZnhbR77RfFcms6heW0VnEXZ51nVjOD2ADHOfccVH1uryr0KeGp82hyejeH9U1ZJZLOFfKhOHkkcIqn6mug8RaAmk+AdPkntIUvmuGDyIclx9e9WU8vxB4IutP0toEuVv3ma3Zwm5CTgckA4yO9S62g03wNo9pdXUE8sN5ukSOQNtHHynkn8qmVepKSb77Fxo043XSxzkHg7XpokcW8MbyLvSKSYLIw9l61oeDdJgksvEKalZqbi0tSVEg5Rhmun8Qzahea1Hq2h2OiXtuwVobmV8MmPXLjGPpWZ4fvJZ5fFs9/Nai5ltiG8txsZsfw881UsRWqQ18vzFGjRjO68zzvv0xx2oo9+xor1Vuea1oFFFGaAPUfgjCy6drNwRhSEQH3rsuw9cZxWN8OLFtP8Bwl1Ie8m8w/7vatoddvYk8Hpj0r5XE1OevUZ9ThKfLQgiMzwAuDPCDH9/Lj5fr6URTQypvimjkXGcq4Ix9RXzb4b8I23jb9oL4hWWs6nqA0i2uI3lsbe4Ma3B+bbuIOcDngVnHwJHp/7Qcnw40TXtW0vwvf2YvLmzgumIbaM7Fc8qDjk9ea5ec6VHQ+o4p4Jt3k3EMu3r5bhsflT3IRWZ2VQv3ixwBXztrXhmx+GPxz8Ff8IbPc2NjrTyxX1q07yxSgL94hm6+9X/iCLr4gftBQ/Dm+1C8s/DenWH2qe2tZTG12xGcFhzjtT5gse7QXFvcZ8i4hlI6hJAxH5GnsyqhZmCKBksxwBXzj8b/AWkfC3QLHxx4AmvNFvLO8jWaEXbyRXKMcEFWPWr3xh1TUPGfjzwB4Ba/udP03W7T+0NR+zymNpeCfL3DscdqHILHdftAeLtS8L/DW41zw5fQJeLcwoXXbKAGbB46dK73RJmudGsrqVlMstukkjBQuSVBJ44FfN/7Rvwn8N+Efh1JrHheTUNMVbqBLi1+1NJDcfNwSGPB962v2i/FGqaZ4N8FeHtOmvoIdaeCO9ksVLTmIKuVTHOSP51PMx2Pe47q1kkMUV1bySA4KLKpIP0zXnP7RHizXPCHhjSb/AEG6S3uLjVobaRmjD5jZgCMH61454z0nwza+Gzc/D/wT8QtM8T2m2W1u/sNz+8cHkSEkg5+ldb+0Hd6jf/BjwVeaxA1vqM2p2LXMTLtZJCU3Ajsc5p3Eke/wFmtopGONyqWwMckcmuL+InxD0/wdrGgabcWq3MmsXgtQVuAn2cHoze3vXZ2hAtYGBGREnI6/dFfPH7S3g7w3N8QfBN5LpiPcapqyRXzhmBmTH3TzgfhTb0BLU+iIZop13wTRyANgsjBsD3xTDdWqy+Ubq3En90yrnPpjNeN/GxrT4TfCCe28DWqaQ+oXcdsHQk7PM6uCxJ7VLpfwA8E3fheA3smp3OtzW4dtVbUJTKJiMlwc4xmk5BY9kH9M/WlNeOfsoeItY1rwZqOnazfSX8uj6pLYxXTtud0TGNxPU817EOVDYxmrTuJoWiiimIKKKKACkopTxQAduuKs2NnJeP0Kxjq1S6bpz3TCSRSsWenrXQRRrEgRAAorGpV5dEaQhfcjtbeO3iEcagDufWpT3p1NauW7bubbIyfGMLXHhXUoVGWa3fA/CvmMjDMO4Jr6vuEEkDxsMqykGvl/xDZPpuuXllIDmKVhz9eK+gyKfxwPCzmHwyM+iiivoDwi9oV8NO1i1vnRpFglVyinG4A560mv3y6prV5qSx+V9olaQLwSufeqVFZ+zhzc0lqXzyiuVM6aPxDp13oVtpeuaZJc/ZMiCaGTYwB7GnXvipJdR0trWx+zWGmsPJgDZJ9ST61y9FZrC03K7/q5f1iaVkausaql94ok1hYWQPOJQhPIA7Vo3PiaKbxtH4h+yOEVgTEX54HHNczRVewpaLsrC9tU189TpdH8TR2HjC6142rus/mfutwyN+e/407SfElnDoU+jahYzywSTmYPbzeW/wBCe45rmKKl4Wm/w/ApV5o6bxL4lt9Th02K0082y2H+rDtvBGe9M8W63peukXa6fPBfsFEjmXKHHoO1c5RRHCU4NNBLETmrMKKKK6DACcCu9+CULHxPcXGPlit33H0zjFcFn8jxXrHwaszb6DqWqOMNO4hT6D/9dcGZT5cPJdzty+PNiInVt13e5paKK+eR9HsFFFC/eHbJxQCGGSIS+V50fmY3bdwzj1x6U2K5tpSwiuYZCvUJIGI/Kvn34j6HN4n/AGodP0M6vqGm2kujFrn7I5R5EGDszngE456kVnfG7wnpfwfm8O+M/Ar3umzHUkt7q3+1SSR3SnGdwY9etZykVyn0tJJHGu6SWNFwDlmCg/nTILi3nBaGeKUDujhvw4ryz41t8OJtR0k+NbnVLu6ki/0XSbR5WMwPOTFHyce5FeX6He6RoPx88JReCdJ8R+HdP1MtBfWeoW8kMUvT5lRyQTz1puWoWPqVpYlfY0sYfbu2lxnHrisfxd4js/D3hPVPEBkiuUsLZ5hHHMoMhUZ2qfWvEfit4dm8VftOaRoP9rXunWk2kE3bWsu15YwVJj3DGMkDNdH8SfhP4F0X4M+IoLHSXaK0tZ7u28+4kkMUuwDcMnpwDgnrmk5O47HongHxZp/i7wjpniC3MVqL63Wf7O86s8YIz83+eK6COSORBJHIjo33WVgQfoRXi37PHw68IyfCrQdbTR401LUNKEVxc+Y5YiRMNxnA69qz/gBrreCX8Y/D/X7ggeHpXvLR5GOXtj8wwDnIHNCmDR7wssTSNEssbSqMtGrAso9xTzwcd68W/Zi0+81S3134j6tv+0+I71ntgx4jgUnaAOgB4P4V7T+AA7AHIq0S0FFFFMQUUUUAFFFFABRRRQAUdiewpDx1q7p2nyXTbmykQ65/ipOSjuCi5bEVlaS3jhVGE7tXSWlvHbpsjH1PrToIkijCRqFUVJ3rknUcjojFRCiiisywooooAKKKKACiiigBsg3DaeQe1fPPxT0KTRfFE7IuLa7PmxnHGe4/Ovodq5b4ieG4/EWhvEF23MXzQv3z6V3ZdifYVddmcOYYZVqd+qPnSipLmCa3neC4UpLGxRwRggio8j1r7FNNXR8k007MKKWkpgFFFFABRRRQAUUUUAFFFFABRQeKVQxOFUseoAGST6UXS1YavRGt4Q0iXW/EFtYxqdpYNIQOijqTXud2Y94ihGIogEQD0HFc78OvD/8Awjuh/bLhc6jeqDyOUXt/Otv09ehr5nG4h16rtsj6PBUFSpK4tFFFcp2nM/FDwpF428B6p4ZkuWtvtkRCSAZ2uOhPtXPfDrwn45sdGl8O+ONc0rVNFWx+xwx2ltskZdu0lmPfbkV6P2J7DqaKVh8x4n4f+G3xP8DW82i+BPGmlDQDK0kEGpWZkktg3OFPeuq+FPw3PhHUdU8Q6zqz634k1cg3l4ybVVQchEHYdK9CopcocxBf2cF9Y3FjdASQTxmOQHup6gV4x4Y+GPxM8FW8/h/wd4402Lw28rPAt3Zl57Xcedh6E8969uo7470OIcx5Z8IfhbfeB9a8T3V/rh1ZNZKESvkTE4+csenJzjHbFY3hL4Z/EjwPHeaL4P8AF2jJolzcPJHJd2jNcwhjzg9D7Zr2zmgcnA5NLkDmPN/gh8O9S8Axa+uq6wmqvqd+blZlTa/KqDn6kHpWH4a+G/j7wf4y1W68K+KNMTQNW1AXt1b3VrvmHJyEbt1r2TvjvRT5A5jx68+GvjTQviJrPizwF4g0qIaztN3b6nbtIFcDG5CP5VZ+H3w18T6L8Vr/AMdeI/EsGsT39h9ml2w7NrblOFA6KMcV6wOTgcmihQsFwPp2+tFFFUIKKKKACiiikAUDJYKvJ9KWNHkkEcalmPYCt/TNOS2AeQbpT39Kmc1BFxjch0vTPLImuFy/ZT2rWHSlorjnNyepulYKKBRSGBpmM/lT6KAPn34u6G2k+J5bmOPFrefvVwOA/f8AWuN5/i619I+PPD0XiLQ5LXbidMvA/o46D6V853ttPZ3clrcoySxMVYH1r6zKsV7WlyvdHyuY4X2VTmWzIaKKK9Q84cScYB49M8Z9aTcSACWx9eg9KSilbyHzMVs+v0zzgUrMzDaSdvpu4H0ptFDSfQE2uo4Fg2Q2PcHBpNxxyxIPb0PrSUUWV72C72uODN/ePvyR+VJuOep9+cZHvSUUcqbvYXM0rXD2oooppdEGu7CtLwzpU2ta3babD1kcKxA6J3NZ34E+3rXsPw08P/2DpD6ndrtv7xRsXH+rTtXHjsQqNJpbnVg6Dq1VfY6e58uIRWtuAIbaMJGB7VCODk9cg/40p60V8zHY+memh5/4G8C6h4f+Jvi/xVNfQS22uSI1vCgYPEFzkE9O9RTfD+/f48R/EEX0AsksDbG3IPmbiCM7vxr0Q9KXtmjlKuef/EXwJfeJvH3hLxFb30EMOhzPLPFIpZpdwwApHSqXxM+Geoa14xsvHPhDXhoXiW0j8rzHTfFMn91x3616dtbGdpx9KTBxnHFHLcVzxm9+Gfj3xnfWI+JHizTrjSrKdZ0sNLtfKE7r08wmt74t/DN/Fk+jax4f1T+wte0Rv9AuAu5FX+4w7ivR6XvjvT5A5jwnxv8ACv4nePNA+y+KvHGnCWF0eC2srYxwMwPLSevHau4+I3w3t/GXhPStPk1CSw1XSPKmsb+IZMcqADoe3Fd9Sds9qXIHMeX2+k/HIIltN4u8LCJCF+0jT2MxX1x03Ve+MfgXVPHPhTSNJi1KFLmzvoLmaaVTiQIQWwOxOCa9DpKLBzDYFMcEce7lEVMgccDHArgPjZ8P77xvZ6Tc6Nqsenavo16Lu0lkTdGzDsw7ivQe+O/pS07BzHnV/wCBdb8ZfDy+8N/EbVLK7vJ2DRz6dB5SQkfdIB6kHNc5aeCvjZa6KvhuH4g6N/ZixeQl01gftSRYxjd3OO9e0Cip5Q5jlfhd4H0zwB4VTQ9Oke4JkM1zcS/fmlPVjXVfrRRVpBcKKKKBBSUtABYhQCWPQAUAHT39q09L0wuRNcAheqqan0rTNmJrjl+w9q1gK56la2iNYQ6goCgKBgdqWiiuc2CkNLSd6AEPGK8a+OegtDqEOtwJ+7lGybA6EdDXszfSs7xHpVvrOjXGn3KbklXj1B7GunB4h0KqmcuLoKtScT5cFFaHiDSrjRNVn0+6Qh0JAJGMr2NZ9faxmqkVJHyFSDhKzCiiiquSFFFFABRRRQAUUUUAFFFFABRQKOOc/jRdWuxWd7Ims7ea8uo7W3UtLK4RQB3r3yyso9I0az0mIfLDGN59XPWuL+Evh3yV/wCEj1GMZ+7aoR1P96u4d2d3djlmPPsa+dzHEe1nyrZH0OXYbkhzvcbRRRXE0d6dwoAJOAAc8de9FH6+g96Qz50+Jmj6trn7Uumw6HrU2jajHozTQ3KLuyRj5WHoeldHL8LfG/i3xNpWo/EvxTp2oafpMvnW9jp1t5KyP2Z89egr1J/Dehv4oTxQ1hGdXSHyEutzbgncYzj9K1qiMbsbloeWfET4b69qHxD0/wAf+DtatLHWbWAwPDew+ZBImMZx/CazB8M/HmqfEnw1428UeKtPu5NJlZns7e2McaocYCdySc5z7V7NRTcNQ5jgNQ8C3tx8b7Dx6Ly3Fna6e1q1uVO8sccj06V1virR4PEPhrU9CuHMcOoWzW8jdSoYYyPpWlRTcQ5jy34PeDfiH4Mis9D1XxLpN/4bsozHbxJaFbjb/CGf24rzX9q7w3/anxN8K2mg30lvrOuRGxvIov4rbPLsfTkj8K+nKxJ/CugT+KovFVxpkcmtQxeTHdMzFo0/2ecD8qTjoNSLug6Xa6Lodlo9kgit7OBYY1AwAAKvdyR07Cj8vwopx2JuFFFFMAooooAKKKKACkNL1OOSewFbGl6Ycie6ALfwrUymooag5Mg0zTWmxNcAiMfdU9a30UKoVQAB0FHQdOKUVxym5PU6IxSAUUUVJQUUUUAFFFFABRRRQAUUUUAIaRulOpOvFAHm/wAU/A/9rRtquloq3iD95GB/rh/jXi00ckMjxSIyMhw6Ecg19YY4xXE+O/ANjr4a7tSLS/A++q/LJ7MP617WX5n7NKnU2PGx+Xe0fPT3PAvz/GitPXtC1PQ7owajaNEASFccq30Pes3sK+kjUhNXhqu58/KE4PlnuJRRRVEhRRRQAUUUUAFFH5/gM1c0vTb7VLsWthavPI38MYyF9ye1KUoxV5bDUZSdo7lTnAHU5xgdTXp/w58G/ZVTXtcj5HNtA3X6mtDwh4HstDKX2rsl5f8A8EKjKRfX1rp5pHmcs+OOgAxXhYzMHU9ynse3g8Bye/U3CeR5ZS8nU9MdAPSmUnXtilrzdFsemtdwooooGHAbOBwOvc+1c/qPjTwnpt/faff6/YWt1YoHu45HAeJTyDz1NdAK+edP8M6L4j/a18S/21YJfJZabBNDFLzHv+UAleh60ndAkev+H/iB4J160nudH8TaZdRWy7pmSUDYPU5pPDfxA8E+JNSfTtD8TabfXced0McoLce1eH/ErwT4Xuf2pPDGm/2XBb6fqFkXu7a2Xyo5ircBkHGPatf9oPQtI8PeN/hvq+h6bZaZdtrUdqzWkIiDxMDlTjg1HMy+U9z1vVtL0Sxe+1i/t7G2XrJPJsWue8P/ABM8Aa/fDT9H8WaXdXLHAiWYZb6ZrzD4tW9v4k/aj8LeFPESiXQ0sWuYbVz+7uLjcQM9jwAMe1Xf2qfCvhey+E93rVppen6VqGnSRvYXFpbrC6ybgAAV6g+houw5T2fVtR0/SbGS91S7gtLSIfPJK4Cj8a8c+OHxM8Max8F/E7+D/F1nPqEECMhtZ8SKPNQHHfoTXK/Fu4utek+D+h+JGddN1J4pL5JOBO+Fwr4/Pn1rpP2q/Bfg21+CurajHoem2N7ZRx/Y5YYlhZSXUFRt+8CCflNKUm0CiepeCLxV+Hei319cKF/syB5ZZpODmMFixP1rOtPil8O7zVRplv4w0p7pm8sIJRgt6DtXjn7Qd9qEPwG8CabbqRaaj9kiu1EpQOmxMIzfwg1q+K/C/i3XPAUvhq3+Dnh6xR4QLWaPU4w8D9mB8vOe/Wmm7BynVftT6he6b8I7m8028ltJhdwhZIWweSOMjsRXpOhsX0SxZiSxt0LE9c4rwf40afrmkfss2OneI38zVLV7eOZlk3YIfA578Yr3fQONCsAMY+zpjHpiqj8QmXqKKKaJCiiigAp9vDJcSCOIcnv6VJZWkt3Ltj4Ufeauis7aK1i2xr9T61FSoobbmkYXI9PsorRBgbn7tVyig1xuTk7myVgooooGFFFFABRRRQAh/rXn/wAUfA665EdR01VS/jXlQP8AWgdvrXoNNbnNa0a0qM1KJlWpRqw5ZHyfNDLBK0M8ZjlQkOh/hPpTK+gvHfgXT/EaG4i22l8AdsqrkN/vCvEvEXh7VdAujDqFq8Y7SD5o39we30r6vCZhTxEUnv2Pl8VgalGXl3MqiiivQOEKKKKACiiigAooooAKPb86s6dYXmo3K21jbyTyk/dRcn8fSvU/CHgOz0cpfa4VubzqlupysZ/2j3rkxGMhh1vqdNDBzrPyM34ceDP9XrmtxbYhzb25/i9Ca72aUzSB5Oh+Xjoo9KJ5XlbMhweyr91R7Uyvnq1WVWfNI+hoUY0ocsdw578miiiszYQ+uCcVS1zVdO0PSp9U1W6jtLS35mmfkCrwznggHtUdxDFcQPFPDHNEwOUlUEfkaT2Y0fLXw68T6L8QvH+t3vib4h6lY3Q1JY9Ds7S6aON48k8L3zjnNfQnivx14N8JyLD4i8RWGnSkDCTSDd+QryH9lqxs1l+IU4sbaSeDV3MLNCDjAYgLnp+FN/Ze0fRvE7+LfFPiKztNV1861NBIbyITG3jHRQG6VEW1Eto9t8MeKPD3ii2ebQNZtNUjU7X8iUNt/Cqmq+OfCOlXN7aan4hsLWawRZLlJZQpjVjwxz7149qem6f4V/az0G38KQrYjUrFzqVpbAKmOMMVHqajtvCmh+J/2tPELa3ZJexWWnwyxW8gzGX2gZKHhgOuDRzMVj2JfHng5vD8HiFfEFidLuJxbR3SyAJJJ/dzUE3xO+H8Wtro8ni7SF1ByAIhOM7j0APSvNP2udJ02w+D9hp+nWNvY20mvWoZLWMRKd24EhV4H4VN8efAfg/SP2fNVj0/QbC2axt1lhnSEeaHB+95g5JJ60czDlR6Rr3xF8DaDqSadrHinS7S7YgLE8wzz9K6E31kNOOom8h+xBPMM5cBNvXOa8e8CfD/AMHv+z+rXGhWlxcX2lPPcXM6CSZ5Nv3t5544qh8F9c0fSP2U4dR8X7rzSbWOaKeNxu81PMYLHjrzwPSjmFY9DHxZ+G7Xy2C+NNM88vtCGbqfTPSo/jH8QNO8D+CLnVVvrJb+SFpNOin5WZgMjGO1eW+NbrUdd+E2pzWHwa0yx0KSyaWG4muoY5Y042uESP8ArmrcCLe/sYJPeJHczJoxKPMm514wOT7UOTsNJHoXwk+J3h/xvpGnQrrFnPrslsJ7q0iJJQ98V39cH8CLGxj+FXhu6hs7eOVrFcyrEodhk5yw5rvKuN7EtIKKKKYgoop9vDJcS+XDz6n0ouA2NGkcRxjLntW/penrbqHkAaQjJ9qmsLGO1QYGXPVqtVy1Kt9EbwhYUUUCisTQKKKKACiiigAoPSig9KAOS+IXhG38TaflNsV7D80MuO/ofavAdTsbzTb2SzvImgmi+8pHWvqo1zfjLwlpviS0KXEYjuAP3c6D5lPv6ivVy/MXQfJPVfkeVjsuVb34bnzf/nmiuh8WeEdX8Ozt9qhMlvn5LiJdyke/pXP989PYV9PSqwqK8WfO1Kc6btISiiitDNhRRRQAUUUUAFFL14p9vDNczLDbxNJKxwFQZJpc3LuG5Ge+fugdvWu1+H3gyTV5V1LUgYdNiOSD1lI7Vr+EPh4kAj1HxITjho7MHk/71d5NKGVYUVY4kG1I1GAorxsbmPN7lI9jBYDXnqBNIGCRxoIokXCRr0QelR0fzoryEmj2NOgUUUUwCiiigAooooAKKKKACiiigAooooAKKKKACiiigAooooAKVFdnCxjc56CnQRSTSeXGm4n9K6DTbCO1QE/PL3aonUUEVGDluRaXpqwDzZgGlPb0rSoHX3pa43Jyd2dCVgooopDCiiigAooooAKKKKACiiigAooooAKKKKACkpaO1AFTUbC01C3a3vLeOeNhyrrmvOfEXwnsZt82j3BtWPSKTlM16hRW1HFVaL9xmFbDU6q95HzprHgHxPprHdYPcoP4ofmrnZrS6gJSe2miYdQ0ZFfVpA9KhntbWcYmt4pR6OgP869SlndRK01c82pk8G7wdj5R6HGCPwxS8Zxjn6Zr6bvdD0PyXkbR7B2UZ+a3XH8qxY7fSVwY9D0xD6i3H+FdcM4Ul8L+85ZZQ0/iR4FHbzyttjglkJ6BYya3dJ8F+JNQx5WmSRof4pRtWvaEn8niC3t4f9yICmyXE8nEkrMPTtUTzWptFWNIZVFO8nc4jRvhpZwEPrmoCZlOfs9t0+hNdnYx2enWottLtY7SEdSg+ZvrQeQAeg6UlcNSrUqu9R3O+lQp0vhQvfNFFFRtoattsKKKKQBRRRQAHGBngHg571yWl+BbDT/iXqvjqO8uXvtRtkt5bdgPLQLjGD17V1tFAHH6z4A07UviVpHj2a+uo73TIGhhhXGxwTnJPWnfELwHp/jK70G5vr64tjol+t7AIVB3svQHPbmuuHXPegcHI4osgucZ8Tvhx4f8fJatqn2i1vrJzJaXtnJsniJ54PpXNWvwQ0241C0ufFPi3xF4ris3ElvbajcfukYdDtH3vxr1f/HNB5680uVDUmcn8SfAPh/x5oEek6xDJGLdg9tPb/JJAw4BUjnsOK4nUvgFpes6TNp/iTxj4l17935dtLeTZFt6FU6E4GMn1r2KjvnvS5UPmZzGs+BdB1jwHB4L1qBrvT47dIVZyA42LgOCPun3Fcnb/CDULeAWcHxP8YR6eOEtROuVX0D9cV6oOOnH0oo5ULmZx/jfwDp3ivwFH4RvtQvI7ZDH+/DiSV9nQkmurs4Ba2kNspZliQIC3UgDqal7UVQgoooo3AKt6fYSXThjlYR39am0zTWmPnXGVTsvrW8iqq7VUADsBWNSqo6RNYQG28UcMQjjXCipBRRXLds2CiiigAooooAKKKKACiiigAooooAQ9Kr6hZ2t7bPBd28c8TDBVxkEVZoI4pptO6E0mrM8z8R/CnTLsPNpFw1nJ1Eb/NHn+lcDrHw/8T6fljYm5T+9Ad4r6JwKK9ChmuIpaXuvM8+tllCrsreh8pz2d3bsVuLWaMjqGjIxUHTrX1bNbwT8TQxSD/bUGqU+g6JICZNIsW+sC/4V6EM8tvD8ThlkvaR8v8dvmqSKCaT5YoZGJ/uoTXvotdJR2CaHpi4OARAv+FTpOIf+Pe2toB/0ziUVrLN30gZxynvI8X0rwb4j1Ir5OmTRxn/lpMNoH4112i/DO2i/ea7qIY94LY5z9WrupLiaX78zkelRHr3rlqY6vUVr2OqngKMHdq4mnwWOlWwtdIs47aP+8OS31NOYliSeT3NJRXFr9o7VZK0dAooopjCiiigAo5J4AJ9D0oooA5D4a+AdN8DtrL6fe3N2NVvDdS+cBhG54GO3Peuc174MaTceJbvxB4d8Sa54Tvbw7rptMmASZvUqeK9SoHXNJpDTaOG+Hvwx0PwfqV1rKz32r63cgJPqN/KXkK+2eAPpVzSfAun6f8R9T8cJe3L3eo2yW8kLY8tVQdQeueK6zA44HHT2pTQkg5mcp8U/A9j8QfD1vo+o3lxaRQ3sd4rwAZLR5wCD25q3488L2vi/wZfeF724mgtr2Ly5JY8F1HYgHjNdAeue/rSUxGJo3hu10vwZD4ViuJWtYbQ2yykAPjGM4HHesDQvhb4e0/4Wv8PLqSfUNJkDh2lwsmWYtkEehPH0ru6BxnHGetHKirnkA+BdpNox0PUPHXiu90VYzHFYvchURew+Xkge9drofgbSdO+HEXgORpbzTVtmt2MnysVb9OM11NL2x2o5ULmZ558MvhfH4GvB9j8W67qGnwo0dvp11KDDAGOflxz2r0OiiiyBu4UnGeaPU1d06wkum3OCsQPPvSbSV2CjzaEVlaTXUm1eE7tXR2dtFbRBI1x6mnQQxwxhI1AAqWuSpUctjeMbBRRRWZYUUUUAFFFFABRRRQAUUUUAFFFFAENzDDNG0c0aOjDBVhkGuD8SfDDRdQLz2DNYTHn5PuZ+lehUn861pV6lJ3izGrQp1VaSPn3Wvht4l00lobdL2P8AvQdfxFcvdabf2rFLmyniYHnMZFfVJpksMUq7ZYUcejLmvUp53VjpNXPNqZPTfwOx8oEY+9nPvkUnT1/nX1FNoejTf6zSrJz/ALUK/wCFc/8AZNHSVgmh6WMHGfIBP8q6oZypfYOaWTtfaPAY4pJDtWJ2J9EJrW0zwr4g1Ej7LpdyVP8AEybVr26KSKH/AI97O1h/3IQKdJdTyDDTN9BxSlm038MbDjlMftSPPNH+GMikPrmoRwKMHyoDuf8AE12+j6fpOhw+TpNkkbHrMwy7VNQK4q1apV+JndRw1Ol8KFZmZizEkk0lFFZG4UUUUAFFFFABRRRQAUUUUAFFFFABRRRQAUUUUAFFFFABRRSUALUtpbS3TiONcer1Lp9lJdyDAKRj7xPeuht4I7eLy4lwPWsqlXl0RcKd9WMsrSK1j2xr83c+tWBSiiuVu50BRRRSAKKKKACiiigAooooAKKKKACiiigAooooAKKKKACiiigAooooAKKKKAK9/n7HLwfu9q5QZwPlb8q7IgU3yo/7i/lWlOpykSjc5Af7p/Kl/wCAn8q67y4/7i/lR5cf9xP++a1eIbI9kjkef7p/Kjn+6fyrrvLj/uJ/3zR5cf8AcX/vml7dj9kcjz/dP5Uc/wB0/lXXeXH/AHE/75o8uP8AuJ/3zR7d9g9kjkef7p/Kjn+6fyrrvLj/ALif980eXH/cX/vmj277B7JHI8/3T+VHP90/lXXeVH/cT/vmjy4/7if980e3fYPZI5Hn+6fyo5/un8q67y4/7if980eXH/cT/vmj277B7JHI8/3T+VHP90/lXXeVH/cT/vmjyo/7if8AfNHt/IPZI5Hn+6fyo5/un8q67y4/7if980eXH/cT/vmj2/kHskcjz/dP5Uc+h/Kuu8uP+4n/AHzQYo/+ea/980e38g9kcgDn6+lLU+pADUJgBgDpioK3jqrmNrMKKKArMwVFLMego3VwSuH0BJ7D1rX0rTPuzXI56hO1T6XpqwgSzfNJjgf3a0sVz1K3RG0IWDAGMAcdKWiisDUKKKKACiiigAooooAKKKKACiiigAooooAKKKKACiiigBO9I/Q/SnUEUuoM44hlZgwPUnpQM/3T+Vdd5cf9xfyo8qP+4n/fNdKrtKyMnSTOR5/un8qOf7p/Kuu8qP8AuJ/3zR5cf9xP++aPbvsHsjkef7p/Kjn+6fyrrvLj/uJ/3zR5cf8AcT/vmj277B7JHI8/3T+VHP8AdP5V13lx/wBxP++aPKj/ALif980e3fYPZI5Hn+6fyo5/un8q67y4/wC4n/fNHlx/3E/75o9u+weyRyPP90/lRz/dP5V13lx/3E/75o8qP+4n/fNHt32D2SOR5/un8qOf7p/Kuu8qP+4n/fNHlx/3E/75o9u+weyRyPP90/lRz/dP5V13lx/3E/75o8uP+4n/AHzR7fyD2RyPP90/lRz/AHT+Vdd5Uf8AcT/vmjyo/wC4v5Ue3fYPZI5Dn+6fyoz8wUgjPSuv8uP+4v5Vz+vALfqAAPl7CqhV5nYmVOxRP0opB0orYzFpO2RzRyDjGTWzpel8ia5Hzdl9KmUlHcajzEGmaaZyJpxiPqB61vRqqKFVQFHTFKBgY6ClrjnNyZ0RjYKKKKkoKKKKACiiigAooooAKKKKACiiigAooooAKKKKACjFFFADeM/SuRm3ee/BzuPauwxTPLj/ALi/lWkJuDIlBSOR59D+VH/AT+Vdd5cf9xfyo8uP+4n/AHzWn1hkexRyPP8AdP5Uc/3T+Vdd5cf9xP8Avmjy4/7if980e38h+yOR5/un8qOf7p/Kuu8uP+4v/fNHlx/3E/75o9u+weyRyPP90/lRz/dP5V13lx/3E/75o8uP+4n/AHzR7d9g9kjkef7p/Kjn+6fyrrvLj/uL/wB80eVH/cT/AL5o9u+weyRyPP8AdP5Uc/3T+Vdd5cf9xP8Avmjy4/7if980e3fYPZI5Hn+6fyo5/un8q67y4/7if980eVH/AHE/75o9u+weyRyPP90/lRz/AHT+Vdd5Uf8AcT/vmjy4/wC4n/fNHt32D2SOR5/un8qTn0P5V1/lx/8APNPyo8uP/nmv5UvbgqSOR9MggnoKK0PEAAvI9oA47Vn1vF3VzKSswooo4759sVQhPr071oaZpzXB8yXKw9veptL0wtia54HZa2lAHA4HYVhUrdEawp9WJGixoFQBVFP7UUVzGwUUUUAFFFFABRRRQAUUUUAFFFFABRRRQAUUUUAFFFFABRRRQAUUUUAFFFFABRRRQAUUUUAFFFFABRRRQAUUUUAFFFFABRRRQAUUUUAFFFFABRRRQAUGiigDltT/AOQlP9RVerGqf8hGb6imWlvJdS7Il47seld0LKOpzNNyGQxyTSiKJSzHqfSui02wjtU3H5pD1NSWVnFax7U5bux61ZFc1SrfRG0YWEFLRRWRYUUUUAFFFFABRRRQAUUUUAFFFFABRRRQAUUUUAFFFFABRRRQAUUUUAFFFFABRRRQAUUUUAFFFFABRRRQAUUUUAFFFFABRRRQAUUUUAJ2rnvEH/IQH+7XQ9q57Xx/xMB/u1rQ+Iiexn+lKgZ3CIpZj2p8ETzyCOEEk9/Sug06wS1UFvmk7k1vKoooxjBvUi0vTVhHmzfPIe3pWnRRXI5OT1OhJIKKKKQwooooAKKKKACiiigAooooAKKKKACiiigAooooAKKKKACiiigAooooAKKKKACiiigAooooAKKKKACiiigAooooAKKKKACiiigAoPSig9KAOf8AEP8Ax+R/Ss6tHxFxeR/SqEcbyyLHGNzH07V2w+FHLK99BoBY7V5c9F9a3NL00RYmuPmc9F9Kl03T0tl3yANL6+laA/WsalW+iNoQtuIKXvQKKwNAooooAKKKKACiiigAooooAKKKKACiiigAooooAKKKKACiiigAooooAKKKKACiiigAooooAKKKKACiiigAooooAKKKKACiiigAooooAKKKKACiiigAooooAKDRQeRQBgS2Ul1qkw+7GCMtWzbQRwRiONcDv71LtFLVOTasJJIAKKKKkYCiiigAooooAKKKKACiiigAooooAKKKKACiiigAooooAKKKKACiiigAooooAKKKKACiiigAooooAKKKKACiiigAooooAKKKKACiiigAooooASsTVbWW51NVjyBj5jW5SYGc45qoycXdCaTK9jax2se1QN3c+tWaKKTd9wSsFFFFIYUUUUAFFFFABRRRQAUUUUAFFFFABRRRQAUUUUAFFFFABRRRQAUUUUAFFFFABRRRQAUUUUAFFFFABRRRQAUUUUAFFFFABRRRQAUUUUAFBoooAxdYtpbm/jSJe3J9Kv2FlHaJ8qgufvNVrbzmlx6Vbm2rCsgxQKKK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https://learn.microsoft.com/en-us/dynamics365/fin-ops-core/dev-itpro/analytics/media/ger-main-data-f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3988899"/>
            <a:ext cx="9676015" cy="266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928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3" y="426720"/>
            <a:ext cx="10353761" cy="1326321"/>
          </a:xfrm>
        </p:spPr>
        <p:txBody>
          <a:bodyPr/>
          <a:lstStyle/>
          <a:p>
            <a:r>
              <a:rPr lang="en-US" dirty="0" smtClean="0"/>
              <a:t>	what is data model?</a:t>
            </a:r>
            <a:endParaRPr lang="en-US" dirty="0"/>
          </a:p>
        </p:txBody>
      </p:sp>
      <p:sp>
        <p:nvSpPr>
          <p:cNvPr id="3" name="Content Placeholder 2"/>
          <p:cNvSpPr>
            <a:spLocks noGrp="1"/>
          </p:cNvSpPr>
          <p:nvPr>
            <p:ph idx="1"/>
          </p:nvPr>
        </p:nvSpPr>
        <p:spPr/>
        <p:txBody>
          <a:bodyPr>
            <a:normAutofit fontScale="77500" lnSpcReduction="20000"/>
          </a:bodyPr>
          <a:lstStyle/>
          <a:p>
            <a:r>
              <a:rPr lang="en-US" dirty="0">
                <a:effectLst/>
              </a:rPr>
              <a:t>A data model is the key element in an Electronic Reporting Configuration, providing the structure for the data sources to be bound to via a model mapping and providing the source for format configurations to have the output elements bound to</a:t>
            </a:r>
            <a:r>
              <a:rPr lang="en-US" dirty="0" smtClean="0">
                <a:effectLst/>
              </a:rPr>
              <a:t>.</a:t>
            </a:r>
          </a:p>
          <a:p>
            <a:r>
              <a:rPr lang="en-US" dirty="0">
                <a:effectLst/>
              </a:rPr>
              <a:t>it is a container of a record. It should have enough details to fulfill the reporting need. Data can be related to any business domain area. The data model includes data items or fields. Each data item can be recognized as a string, integer, real, date, enumeration, Boolean, and so on. If needed a data model can also include other records or a record list</a:t>
            </a:r>
            <a:r>
              <a:rPr lang="en-US" dirty="0" smtClean="0">
                <a:effectLst/>
              </a:rPr>
              <a:t>.</a:t>
            </a:r>
          </a:p>
          <a:p>
            <a:r>
              <a:rPr lang="en-US" dirty="0">
                <a:effectLst/>
              </a:rPr>
              <a:t>Before creating a custom data model, it is recommended to check if a similar data model already is provided by Microsoft in LCS. If a configuration is provided by Microsoft and this is not fitting for your needs, you can create a custom configuration based on the Microsoft Data model.</a:t>
            </a:r>
          </a:p>
          <a:p>
            <a:r>
              <a:rPr lang="en-US" dirty="0">
                <a:effectLst/>
              </a:rPr>
              <a:t>This Data Model is then called a derived configuration. The main advantage is that you do not have to start from scratch and if the data source is updated, you can use the updated model from Microsoft, you only have to worry about the fields you have changed.</a:t>
            </a:r>
          </a:p>
          <a:p>
            <a:endParaRPr lang="en-US" dirty="0" smtClean="0">
              <a:effectLst/>
            </a:endParaRPr>
          </a:p>
        </p:txBody>
      </p:sp>
    </p:spTree>
    <p:extLst>
      <p:ext uri="{BB962C8B-B14F-4D97-AF65-F5344CB8AC3E}">
        <p14:creationId xmlns:p14="http://schemas.microsoft.com/office/powerpoint/2010/main" val="35323132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824</TotalTime>
  <Words>3352</Words>
  <Application>Microsoft Office PowerPoint</Application>
  <PresentationFormat>Widescreen</PresentationFormat>
  <Paragraphs>170</Paragraphs>
  <Slides>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Bookman Old Style</vt:lpstr>
      <vt:lpstr>Rockwell</vt:lpstr>
      <vt:lpstr>Damask</vt:lpstr>
      <vt:lpstr>Electronic reporting in Microsoft dynamics 365 finance and operation</vt:lpstr>
      <vt:lpstr>What is Electronic Reporting?</vt:lpstr>
      <vt:lpstr>What is reporting configuration</vt:lpstr>
      <vt:lpstr>Electronic reporting Configuration structure</vt:lpstr>
      <vt:lpstr>How to set Report configuration provider</vt:lpstr>
      <vt:lpstr>PowerPoint Presentation</vt:lpstr>
      <vt:lpstr>PowerPoint Presentation</vt:lpstr>
      <vt:lpstr>Components of Electronic reporting</vt:lpstr>
      <vt:lpstr> what is data model?</vt:lpstr>
      <vt:lpstr>Derived Data model</vt:lpstr>
      <vt:lpstr>Derive data model</vt:lpstr>
      <vt:lpstr>PowerPoint Presentation</vt:lpstr>
      <vt:lpstr>Data model Mapping</vt:lpstr>
      <vt:lpstr>PowerPoint Presentation</vt:lpstr>
      <vt:lpstr>PowerPoint Presentation</vt:lpstr>
      <vt:lpstr>Model Mapping Designer Menu Overview</vt:lpstr>
      <vt:lpstr>Format mapping</vt:lpstr>
      <vt:lpstr>Create export Format mapping</vt:lpstr>
      <vt:lpstr>PowerPoint Presentation</vt:lpstr>
      <vt:lpstr>Creating an Import Format Mapping</vt:lpstr>
      <vt:lpstr>Attachments</vt:lpstr>
      <vt:lpstr>Requirement</vt:lpstr>
      <vt:lpstr>How to do it?</vt:lpstr>
      <vt:lpstr>PowerPoint Presentation</vt:lpstr>
      <vt:lpstr>PowerPoint Presentation</vt:lpstr>
      <vt:lpstr>Creating new configuration</vt:lpstr>
      <vt:lpstr>PowerPoint Presentation</vt:lpstr>
      <vt:lpstr>PowerPoint Presentation</vt:lpstr>
      <vt:lpstr>PowerPoint Presentation</vt:lpstr>
      <vt:lpstr>PowerPoint Presentation</vt:lpstr>
      <vt:lpstr>Model configuration</vt:lpstr>
      <vt:lpstr>PowerPoint Presentation</vt:lpstr>
      <vt:lpstr>PowerPoint Presentation</vt:lpstr>
      <vt:lpstr>PowerPoint Presentation</vt:lpstr>
      <vt:lpstr>Adding new field in the data model</vt:lpstr>
      <vt:lpstr>PowerPoint Presentation</vt:lpstr>
      <vt:lpstr>PowerPoint Presentation</vt:lpstr>
      <vt:lpstr>Model mapping configuration</vt:lpstr>
      <vt:lpstr>PowerPoint Presentation</vt:lpstr>
      <vt:lpstr>PowerPoint Presentation</vt:lpstr>
      <vt:lpstr>Binding data field to data model</vt:lpstr>
      <vt:lpstr>PowerPoint Presentation</vt:lpstr>
      <vt:lpstr>PowerPoint Presentation</vt:lpstr>
      <vt:lpstr>FormATTING CONFIGURATION</vt:lpstr>
      <vt:lpstr>PowerPoint Presentation</vt:lpstr>
      <vt:lpstr>Customization template</vt:lpstr>
      <vt:lpstr>PowerPoint Presentation</vt:lpstr>
      <vt:lpstr>PowerPoint Presentation</vt:lpstr>
      <vt:lpstr>Importing the template</vt:lpstr>
      <vt:lpstr>PowerPoint Presentation</vt:lpstr>
      <vt:lpstr>PowerPoint Presentation</vt:lpstr>
      <vt:lpstr>Business Document Management</vt:lpstr>
      <vt:lpstr>PowerPoint Presentation</vt:lpstr>
      <vt:lpstr>PowerPoint Presentation</vt:lpstr>
      <vt:lpstr>PowerPoint Presentation</vt:lpstr>
      <vt:lpstr>Binding field with the data source</vt:lpstr>
      <vt:lpstr>PowerPoint Presentation</vt:lpstr>
      <vt:lpstr>PowerPoint Presentation</vt:lpstr>
      <vt:lpstr>Form Setup</vt:lpstr>
      <vt:lpstr>Print management</vt:lpstr>
      <vt:lpstr>PowerPoint Presentation</vt:lpstr>
      <vt:lpstr>Printing final output</vt:lpstr>
      <vt:lpstr>PowerPoint Presentation</vt:lpstr>
      <vt:lpstr>Electronic reporting destination</vt:lpstr>
      <vt:lpstr>PowerPoint Presentation</vt:lpstr>
      <vt:lpstr>PowerPoint Presentation</vt:lpstr>
      <vt:lpstr>Final Output In pdf format</vt:lpstr>
      <vt:lpstr>Thank you</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reporting in Microsoft dynamics 365 finance and operation</dc:title>
  <dc:creator>Pandey, Abhishek</dc:creator>
  <cp:lastModifiedBy>Pandey, Abhishek</cp:lastModifiedBy>
  <cp:revision>61</cp:revision>
  <dcterms:created xsi:type="dcterms:W3CDTF">2023-05-03T10:42:21Z</dcterms:created>
  <dcterms:modified xsi:type="dcterms:W3CDTF">2023-05-05T06:10:59Z</dcterms:modified>
</cp:coreProperties>
</file>